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313" r:id="rId3"/>
    <p:sldId id="278" r:id="rId4"/>
    <p:sldId id="280" r:id="rId5"/>
    <p:sldId id="281" r:id="rId6"/>
    <p:sldId id="282" r:id="rId7"/>
    <p:sldId id="283" r:id="rId8"/>
    <p:sldId id="284" r:id="rId9"/>
    <p:sldId id="309"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12" r:id="rId33"/>
    <p:sldId id="308" r:id="rId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96">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0" autoAdjust="0"/>
    <p:restoredTop sz="94620" autoAdjust="0"/>
  </p:normalViewPr>
  <p:slideViewPr>
    <p:cSldViewPr>
      <p:cViewPr varScale="1">
        <p:scale>
          <a:sx n="81" d="100"/>
          <a:sy n="81" d="100"/>
        </p:scale>
        <p:origin x="1440" y="67"/>
      </p:cViewPr>
      <p:guideLst>
        <p:guide orient="horz" pos="2196"/>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8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94EAA85B-5195-44EC-A223-8BEABCF6A738}" type="datetimeFigureOut">
              <a:rPr lang="zh-CN" altLang="en-US"/>
              <a:pPr>
                <a:defRPr/>
              </a:pPr>
              <a:t>2020/4/10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29775604-0DE1-4210-8D9A-E6FC4F51C79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04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B4C57C-957A-46A8-A381-2C9E66FD4C30}" type="slidenum">
              <a:rPr lang="zh-CN" altLang="en-US"/>
              <a:pPr fontAlgn="base">
                <a:spcBef>
                  <a:spcPct val="0"/>
                </a:spcBef>
                <a:spcAft>
                  <a:spcPct val="0"/>
                </a:spcAft>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6"/>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ctrTitle"/>
          </p:nvPr>
        </p:nvSpPr>
        <p:spPr>
          <a:xfrm>
            <a:off x="685800" y="1676401"/>
            <a:ext cx="7772400" cy="1538286"/>
          </a:xfrm>
        </p:spPr>
        <p:txBody>
          <a:bodyPr anchor="b"/>
          <a:lstStyle/>
          <a:p>
            <a:r>
              <a:rPr lang="zh-CN" altLang="en-US"/>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fld id="{4288F6AB-B70E-4C3D-B99F-94DCFCB69D11}" type="datetimeFigureOut">
              <a:rPr lang="zh-CN" altLang="en-US"/>
              <a:pPr>
                <a:defRPr/>
              </a:pPr>
              <a:t>2020/4/10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7837D8A-884D-484A-A1CC-1F266BDB820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fld id="{F6ED0606-C5F8-4A47-BA1A-E9900A1F0D38}" type="datetimeFigureOut">
              <a:rPr lang="zh-CN" altLang="en-US"/>
              <a:pPr>
                <a:defRPr/>
              </a:pPr>
              <a:t>2020/4/10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513D901-ED66-45BC-88F3-E74DE98A53C2}"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0FEB3E7B-91CE-41D7-8174-7630AFD39B5F}" type="datetimeFigureOut">
              <a:rPr lang="zh-CN" altLang="en-US"/>
              <a:pPr>
                <a:defRPr/>
              </a:pPr>
              <a:t>2020/4/10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EC15BFF-84AC-4077-BA75-43C3FE30E74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fld id="{4C228B96-DBDB-4DA9-BBFC-9D9A2F323547}" type="datetimeFigureOut">
              <a:rPr lang="zh-CN" altLang="en-US"/>
              <a:pPr>
                <a:defRPr/>
              </a:pPr>
              <a:t>2020/4/10</a:t>
            </a:fld>
            <a:endParaRPr lang="zh-CN" altLang="en-US"/>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7570940-C1A2-42D4-B70A-CAAE0848272B}"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6"/>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fld id="{463E2D27-F5DA-4248-B807-202D9A611CA9}" type="datetimeFigureOut">
              <a:rPr lang="zh-CN" altLang="en-US"/>
              <a:pPr>
                <a:defRPr/>
              </a:pPr>
              <a:t>2020/4/10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311750B-0648-4D63-A81D-4A95D234E3B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7"/>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fld id="{EBFC3B12-B216-4611-BB6C-15D93E5AA63A}" type="datetimeFigureOut">
              <a:rPr lang="zh-CN" altLang="en-US"/>
              <a:pPr>
                <a:defRPr/>
              </a:pPr>
              <a:t>2020/4/10</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C66F2FD0-11E1-42F7-9068-1BB55682A289}"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9"/>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lstStyle>
          <a:p>
            <a:pPr>
              <a:defRPr/>
            </a:pPr>
            <a:fld id="{EFB25174-F3C1-4D90-99C0-602A4A3C1568}" type="datetimeFigureOut">
              <a:rPr lang="zh-CN" altLang="en-US"/>
              <a:pPr>
                <a:defRPr/>
              </a:pPr>
              <a:t>2020/4/10</a:t>
            </a:fld>
            <a:endParaRPr lang="zh-CN" altLang="en-US"/>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pPr>
              <a:defRPr/>
            </a:pPr>
            <a:fld id="{ED973072-9B7A-4A24-A569-2A6EBAF458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5"/>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2C74C384-2504-4008-98E3-AB3DACDC884D}" type="datetimeFigureOut">
              <a:rPr lang="zh-CN" altLang="en-US"/>
              <a:pPr>
                <a:defRPr/>
              </a:pPr>
              <a:t>2020/4/10</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11850F30-3207-40DC-A31C-9FAE5CF0B6B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332E7B34-AEDC-44C0-9C24-314D05A0FD73}" type="datetimeFigureOut">
              <a:rPr lang="zh-CN" altLang="en-US"/>
              <a:pPr>
                <a:defRPr/>
              </a:pPr>
              <a:t>2020/4/10</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9DC4D20B-A489-4BFC-94D2-C1F337D26D8E}"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7"/>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fld id="{D6E3EBD9-8284-402F-BFA9-7586060C509E}" type="datetimeFigureOut">
              <a:rPr lang="zh-CN" altLang="en-US"/>
              <a:pPr>
                <a:defRPr/>
              </a:pPr>
              <a:t>2020/4/10</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FFD2BF77-75F3-404E-B289-8ACA104060D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F91654B8-7558-447C-8DC6-E2681B89F8BC}" type="datetimeFigureOut">
              <a:rPr lang="zh-CN" altLang="en-US"/>
              <a:pPr>
                <a:defRPr/>
              </a:pPr>
              <a:t>2020/4/10</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CCB4470B-351D-4ABF-968B-4CC2E931D310}"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8" name="文本占位符 2"/>
          <p:cNvSpPr>
            <a:spLocks noGrp="1"/>
          </p:cNvSpPr>
          <p:nvPr>
            <p:ph type="body" idx="1"/>
          </p:nvPr>
        </p:nvSpPr>
        <p:spPr bwMode="auto">
          <a:xfrm>
            <a:off x="457200" y="1600200"/>
            <a:ext cx="8229600"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fontAlgn="auto" latinLnBrk="0" hangingPunct="1">
              <a:spcBef>
                <a:spcPts val="0"/>
              </a:spcBef>
              <a:spcAft>
                <a:spcPts val="0"/>
              </a:spcAft>
              <a:defRPr kumimoji="0" sz="1100" smtClean="0">
                <a:solidFill>
                  <a:schemeClr val="tx2">
                    <a:lumMod val="75000"/>
                    <a:lumOff val="25000"/>
                  </a:schemeClr>
                </a:solidFill>
                <a:latin typeface="+mn-lt"/>
                <a:ea typeface="+mn-ea"/>
              </a:defRPr>
            </a:lvl1pPr>
          </a:lstStyle>
          <a:p>
            <a:pPr>
              <a:defRPr/>
            </a:pPr>
            <a:fld id="{EE01311E-4137-473B-9EA6-8AC6FC24801A}" type="datetimeFigureOut">
              <a:rPr lang="zh-CN" altLang="en-US"/>
              <a:pPr>
                <a:defRPr/>
              </a:pPr>
              <a:t>2020/4/10</a:t>
            </a:fld>
            <a:endParaRPr lang="zh-CN" altLang="en-US"/>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fontAlgn="auto" latinLnBrk="0" hangingPunct="1">
              <a:spcBef>
                <a:spcPts val="0"/>
              </a:spcBef>
              <a:spcAft>
                <a:spcPts val="0"/>
              </a:spcAft>
              <a:defRPr kumimoji="0" sz="1100">
                <a:solidFill>
                  <a:schemeClr val="tx2">
                    <a:lumMod val="75000"/>
                    <a:lumOff val="2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lIns="45720" rIns="45720" rtlCol="0" anchor="ctr"/>
          <a:lstStyle>
            <a:lvl1pPr algn="ctr" eaLnBrk="1" fontAlgn="auto" latinLnBrk="0" hangingPunct="1">
              <a:spcBef>
                <a:spcPts val="0"/>
              </a:spcBef>
              <a:spcAft>
                <a:spcPts val="0"/>
              </a:spcAft>
              <a:defRPr kumimoji="0" sz="1100" b="0" smtClean="0">
                <a:solidFill>
                  <a:schemeClr val="tx2">
                    <a:lumMod val="75000"/>
                    <a:lumOff val="25000"/>
                  </a:schemeClr>
                </a:solidFill>
                <a:latin typeface="+mn-lt"/>
                <a:ea typeface="+mn-ea"/>
              </a:defRPr>
            </a:lvl1pPr>
          </a:lstStyle>
          <a:p>
            <a:pPr>
              <a:defRPr/>
            </a:pPr>
            <a:fld id="{0F524E47-CA92-405B-B51D-1A1116A2BFB6}" type="slidenum">
              <a:rPr lang="zh-CN" altLang="en-US"/>
              <a:pPr>
                <a:defRPr/>
              </a:pPr>
              <a:t>‹#›</a:t>
            </a:fld>
            <a:endParaRPr lang="zh-CN" altLang="en-US"/>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Franklin Gothic Medium" pitchFamily="34" charset="0"/>
          <a:ea typeface="微软雅黑" pitchFamily="34" charset="-122"/>
        </a:defRPr>
      </a:lvl2pPr>
      <a:lvl3pPr algn="ctr" rtl="0" fontAlgn="base">
        <a:spcBef>
          <a:spcPct val="0"/>
        </a:spcBef>
        <a:spcAft>
          <a:spcPct val="0"/>
        </a:spcAft>
        <a:defRPr sz="4400">
          <a:solidFill>
            <a:schemeClr val="tx2"/>
          </a:solidFill>
          <a:latin typeface="Franklin Gothic Medium" pitchFamily="34" charset="0"/>
          <a:ea typeface="微软雅黑" pitchFamily="34" charset="-122"/>
        </a:defRPr>
      </a:lvl3pPr>
      <a:lvl4pPr algn="ctr" rtl="0" fontAlgn="base">
        <a:spcBef>
          <a:spcPct val="0"/>
        </a:spcBef>
        <a:spcAft>
          <a:spcPct val="0"/>
        </a:spcAft>
        <a:defRPr sz="4400">
          <a:solidFill>
            <a:schemeClr val="tx2"/>
          </a:solidFill>
          <a:latin typeface="Franklin Gothic Medium" pitchFamily="34" charset="0"/>
          <a:ea typeface="微软雅黑" pitchFamily="34" charset="-122"/>
        </a:defRPr>
      </a:lvl4pPr>
      <a:lvl5pPr algn="ctr" rtl="0" fontAlgn="base">
        <a:spcBef>
          <a:spcPct val="0"/>
        </a:spcBef>
        <a:spcAft>
          <a:spcPct val="0"/>
        </a:spcAft>
        <a:defRPr sz="4400">
          <a:solidFill>
            <a:schemeClr val="tx2"/>
          </a:solidFill>
          <a:latin typeface="Franklin Gothic Medium" pitchFamily="34" charset="0"/>
          <a:ea typeface="微软雅黑" pitchFamily="3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fontAlgn="base">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hyperlink" Target="%5b&#24555;&#30475;%5d&#28857;&#36190;&#20013;&#22269;&#31185;&#25216;.mp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3"/>
          <p:cNvSpPr>
            <a:spLocks noChangeArrowheads="1"/>
          </p:cNvSpPr>
          <p:nvPr/>
        </p:nvSpPr>
        <p:spPr bwMode="auto">
          <a:xfrm>
            <a:off x="1357313" y="1714500"/>
            <a:ext cx="6359525" cy="1323975"/>
          </a:xfrm>
          <a:prstGeom prst="rect">
            <a:avLst/>
          </a:prstGeom>
          <a:noFill/>
          <a:ln w="9525">
            <a:noFill/>
            <a:miter lim="800000"/>
            <a:headEnd/>
            <a:tailEnd/>
          </a:ln>
        </p:spPr>
        <p:txBody>
          <a:bodyPr wrap="none">
            <a:spAutoFit/>
          </a:bodyPr>
          <a:lstStyle/>
          <a:p>
            <a:pPr algn="ctr"/>
            <a:r>
              <a:rPr lang="zh-CN" altLang="en-US" sz="4000" b="1" dirty="0">
                <a:latin typeface="楷体"/>
                <a:ea typeface="楷体"/>
                <a:cs typeface="楷体"/>
              </a:rPr>
              <a:t>第</a:t>
            </a:r>
            <a:r>
              <a:rPr lang="en-US" altLang="zh-CN" sz="4000" b="1" dirty="0">
                <a:latin typeface="楷体"/>
                <a:ea typeface="楷体"/>
                <a:cs typeface="楷体"/>
              </a:rPr>
              <a:t>13</a:t>
            </a:r>
            <a:r>
              <a:rPr lang="zh-CN" altLang="en-US" sz="4000" b="1" dirty="0">
                <a:latin typeface="楷体"/>
                <a:ea typeface="楷体"/>
                <a:cs typeface="楷体"/>
              </a:rPr>
              <a:t>课</a:t>
            </a:r>
            <a:endParaRPr lang="en-US" altLang="zh-CN" sz="4000" b="1" dirty="0">
              <a:latin typeface="楷体"/>
              <a:ea typeface="楷体"/>
              <a:cs typeface="楷体"/>
            </a:endParaRPr>
          </a:p>
          <a:p>
            <a:pPr algn="ctr"/>
            <a:r>
              <a:rPr lang="zh-CN" altLang="en-US" sz="4000" b="1" dirty="0">
                <a:latin typeface="楷体"/>
                <a:ea typeface="楷体"/>
                <a:cs typeface="楷体"/>
              </a:rPr>
              <a:t>宋元时期的科技与中外交通</a:t>
            </a:r>
          </a:p>
        </p:txBody>
      </p:sp>
      <p:sp>
        <p:nvSpPr>
          <p:cNvPr id="16386" name="TextBox 2"/>
          <p:cNvSpPr txBox="1">
            <a:spLocks noChangeArrowheads="1"/>
          </p:cNvSpPr>
          <p:nvPr/>
        </p:nvSpPr>
        <p:spPr bwMode="auto">
          <a:xfrm>
            <a:off x="500063" y="428625"/>
            <a:ext cx="7570787" cy="461963"/>
          </a:xfrm>
          <a:prstGeom prst="rect">
            <a:avLst/>
          </a:prstGeom>
          <a:noFill/>
          <a:ln w="9525">
            <a:noFill/>
            <a:miter lim="800000"/>
            <a:headEnd/>
            <a:tailEnd/>
          </a:ln>
        </p:spPr>
        <p:txBody>
          <a:bodyPr wrap="none">
            <a:spAutoFit/>
          </a:bodyPr>
          <a:lstStyle/>
          <a:p>
            <a:r>
              <a:rPr lang="zh-CN" altLang="en-US" sz="2400" dirty="0">
                <a:latin typeface="Franklin Gothic Book"/>
                <a:ea typeface="黑体" pitchFamily="2" charset="-122"/>
              </a:rPr>
              <a:t>第二单元    辽宋夏金元时期：民族关系发展和社会变化</a:t>
            </a:r>
          </a:p>
        </p:txBody>
      </p:sp>
      <p:pic>
        <p:nvPicPr>
          <p:cNvPr id="16387" name="图片 5" descr="119880_20140903080817801200_1.jpg"/>
          <p:cNvPicPr>
            <a:picLocks noChangeAspect="1"/>
          </p:cNvPicPr>
          <p:nvPr/>
        </p:nvPicPr>
        <p:blipFill>
          <a:blip r:embed="rId2" cstate="print"/>
          <a:srcRect/>
          <a:stretch>
            <a:fillRect/>
          </a:stretch>
        </p:blipFill>
        <p:spPr bwMode="auto">
          <a:xfrm>
            <a:off x="1000125" y="3214688"/>
            <a:ext cx="1500188" cy="2122487"/>
          </a:xfrm>
          <a:prstGeom prst="rect">
            <a:avLst/>
          </a:prstGeom>
          <a:noFill/>
          <a:ln w="9525">
            <a:noFill/>
            <a:miter lim="800000"/>
            <a:headEnd/>
            <a:tailEnd/>
          </a:ln>
        </p:spPr>
      </p:pic>
      <p:pic>
        <p:nvPicPr>
          <p:cNvPr id="16388" name="图片 6" descr="01300000210281121904194888620_s.jpg"/>
          <p:cNvPicPr>
            <a:picLocks noChangeAspect="1"/>
          </p:cNvPicPr>
          <p:nvPr/>
        </p:nvPicPr>
        <p:blipFill>
          <a:blip r:embed="rId3" cstate="print"/>
          <a:srcRect/>
          <a:stretch>
            <a:fillRect/>
          </a:stretch>
        </p:blipFill>
        <p:spPr bwMode="auto">
          <a:xfrm>
            <a:off x="6715125" y="3714750"/>
            <a:ext cx="1689100" cy="1676400"/>
          </a:xfrm>
          <a:prstGeom prst="rect">
            <a:avLst/>
          </a:prstGeom>
          <a:noFill/>
          <a:ln w="9525">
            <a:noFill/>
            <a:miter lim="800000"/>
            <a:headEnd/>
            <a:tailEnd/>
          </a:ln>
        </p:spPr>
      </p:pic>
      <p:pic>
        <p:nvPicPr>
          <p:cNvPr id="16389" name="图片 9" descr="元代火铳"/>
          <p:cNvPicPr>
            <a:picLocks noChangeAspect="1"/>
          </p:cNvPicPr>
          <p:nvPr/>
        </p:nvPicPr>
        <p:blipFill>
          <a:blip r:embed="rId4" cstate="print"/>
          <a:srcRect/>
          <a:stretch>
            <a:fillRect/>
          </a:stretch>
        </p:blipFill>
        <p:spPr bwMode="auto">
          <a:xfrm>
            <a:off x="3643313" y="3857625"/>
            <a:ext cx="2286000" cy="122237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2420888"/>
            <a:ext cx="7239000" cy="1384995"/>
          </a:xfrm>
          <a:prstGeom prst="rect">
            <a:avLst/>
          </a:prstGeom>
          <a:noFill/>
        </p:spPr>
        <p:txBody>
          <a:bodyPr wrap="square" rtlCol="0">
            <a:spAutoFit/>
          </a:bodyPr>
          <a:lstStyle/>
          <a:p>
            <a:r>
              <a:rPr lang="zh-CN" altLang="en-US" sz="2800" b="1" dirty="0">
                <a:solidFill>
                  <a:srgbClr val="0000FF"/>
                </a:solidFill>
              </a:rPr>
              <a:t>动手做一做：</a:t>
            </a:r>
            <a:endParaRPr lang="en-US" altLang="zh-CN" sz="2800" b="1" dirty="0">
              <a:solidFill>
                <a:srgbClr val="0000FF"/>
              </a:solidFill>
            </a:endParaRPr>
          </a:p>
          <a:p>
            <a:r>
              <a:rPr lang="zh-CN" altLang="en-US" sz="2800" b="1" dirty="0">
                <a:solidFill>
                  <a:srgbClr val="0000FF"/>
                </a:solidFill>
              </a:rPr>
              <a:t>         请你用萝卜，橡皮等材料做几个活字，可以做成你喜欢的字或者自己的名字！</a:t>
            </a:r>
          </a:p>
        </p:txBody>
      </p:sp>
      <p:sp>
        <p:nvSpPr>
          <p:cNvPr id="8" name="TextBox 7"/>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转轮排字"/>
          <p:cNvPicPr>
            <a:picLocks noChangeAspect="1"/>
          </p:cNvPicPr>
          <p:nvPr/>
        </p:nvPicPr>
        <p:blipFill>
          <a:blip r:embed="rId2" cstate="print"/>
          <a:srcRect/>
          <a:stretch>
            <a:fillRect/>
          </a:stretch>
        </p:blipFill>
        <p:spPr bwMode="auto">
          <a:xfrm>
            <a:off x="457200" y="1447800"/>
            <a:ext cx="3811587" cy="3860800"/>
          </a:xfrm>
          <a:prstGeom prst="rect">
            <a:avLst/>
          </a:prstGeom>
          <a:noFill/>
          <a:ln w="9525">
            <a:noFill/>
            <a:miter lim="800000"/>
            <a:headEnd/>
            <a:tailEnd/>
          </a:ln>
        </p:spPr>
      </p:pic>
      <p:sp>
        <p:nvSpPr>
          <p:cNvPr id="14" name="文本框 13"/>
          <p:cNvSpPr txBox="1">
            <a:spLocks noChangeArrowheads="1"/>
          </p:cNvSpPr>
          <p:nvPr/>
        </p:nvSpPr>
        <p:spPr bwMode="auto">
          <a:xfrm>
            <a:off x="838200" y="5410200"/>
            <a:ext cx="3232150" cy="517525"/>
          </a:xfrm>
          <a:prstGeom prst="rect">
            <a:avLst/>
          </a:prstGeom>
          <a:noFill/>
          <a:ln w="9525">
            <a:noFill/>
            <a:miter lim="800000"/>
            <a:headEnd/>
            <a:tailEnd/>
          </a:ln>
        </p:spPr>
        <p:txBody>
          <a:bodyPr>
            <a:spAutoFit/>
          </a:bodyPr>
          <a:lstStyle/>
          <a:p>
            <a:pPr algn="ctr"/>
            <a:r>
              <a:rPr lang="zh-CN" altLang="en-US" sz="2800" b="1" dirty="0">
                <a:latin typeface="Franklin Gothic Book"/>
                <a:ea typeface="黑体" pitchFamily="2" charset="-122"/>
              </a:rPr>
              <a:t>转轮排字法</a:t>
            </a:r>
          </a:p>
        </p:txBody>
      </p:sp>
      <p:pic>
        <p:nvPicPr>
          <p:cNvPr id="15" name="图片 14" descr="铜活字印刷术"/>
          <p:cNvPicPr>
            <a:picLocks noChangeAspect="1"/>
          </p:cNvPicPr>
          <p:nvPr/>
        </p:nvPicPr>
        <p:blipFill>
          <a:blip r:embed="rId3" cstate="print"/>
          <a:srcRect/>
          <a:stretch>
            <a:fillRect/>
          </a:stretch>
        </p:blipFill>
        <p:spPr bwMode="auto">
          <a:xfrm>
            <a:off x="4648200" y="1524000"/>
            <a:ext cx="3579486" cy="3505200"/>
          </a:xfrm>
          <a:prstGeom prst="rect">
            <a:avLst/>
          </a:prstGeom>
          <a:noFill/>
          <a:ln w="9525">
            <a:noFill/>
            <a:miter lim="800000"/>
            <a:headEnd/>
            <a:tailEnd/>
          </a:ln>
        </p:spPr>
      </p:pic>
      <p:sp>
        <p:nvSpPr>
          <p:cNvPr id="16" name="文本框 15"/>
          <p:cNvSpPr txBox="1">
            <a:spLocks noChangeArrowheads="1"/>
          </p:cNvSpPr>
          <p:nvPr/>
        </p:nvSpPr>
        <p:spPr bwMode="auto">
          <a:xfrm>
            <a:off x="4648200" y="5410200"/>
            <a:ext cx="3652837" cy="517525"/>
          </a:xfrm>
          <a:prstGeom prst="rect">
            <a:avLst/>
          </a:prstGeom>
          <a:noFill/>
          <a:ln w="9525">
            <a:noFill/>
            <a:miter lim="800000"/>
            <a:headEnd/>
            <a:tailEnd/>
          </a:ln>
        </p:spPr>
        <p:txBody>
          <a:bodyPr>
            <a:spAutoFit/>
          </a:bodyPr>
          <a:lstStyle/>
          <a:p>
            <a:pPr algn="ctr"/>
            <a:r>
              <a:rPr lang="zh-CN" altLang="en-US" sz="2800" b="1" dirty="0">
                <a:latin typeface="Franklin Gothic Book"/>
                <a:ea typeface="黑体" pitchFamily="2" charset="-122"/>
              </a:rPr>
              <a:t>铜活字印刷术</a:t>
            </a:r>
          </a:p>
        </p:txBody>
      </p:sp>
      <p:sp>
        <p:nvSpPr>
          <p:cNvPr id="19" name="TextBox 18"/>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1300001091464130369049312466.jpg"/>
          <p:cNvPicPr>
            <a:picLocks noChangeAspect="1"/>
          </p:cNvPicPr>
          <p:nvPr/>
        </p:nvPicPr>
        <p:blipFill>
          <a:blip r:embed="rId2" cstate="print"/>
          <a:stretch>
            <a:fillRect/>
          </a:stretch>
        </p:blipFill>
        <p:spPr>
          <a:xfrm>
            <a:off x="491338" y="1752600"/>
            <a:ext cx="3889248" cy="3048000"/>
          </a:xfrm>
          <a:prstGeom prst="rect">
            <a:avLst/>
          </a:prstGeom>
        </p:spPr>
      </p:pic>
      <p:pic>
        <p:nvPicPr>
          <p:cNvPr id="6" name="图片 5" descr="973E1A89D9925354EF2227F41FDB8721.jpg"/>
          <p:cNvPicPr>
            <a:picLocks noChangeAspect="1"/>
          </p:cNvPicPr>
          <p:nvPr/>
        </p:nvPicPr>
        <p:blipFill>
          <a:blip r:embed="rId3" cstate="print"/>
          <a:stretch>
            <a:fillRect/>
          </a:stretch>
        </p:blipFill>
        <p:spPr>
          <a:xfrm>
            <a:off x="4419601" y="2057400"/>
            <a:ext cx="3505200" cy="2632086"/>
          </a:xfrm>
          <a:prstGeom prst="rect">
            <a:avLst/>
          </a:prstGeom>
        </p:spPr>
      </p:pic>
      <p:sp>
        <p:nvSpPr>
          <p:cNvPr id="8" name="TextBox 7"/>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9" name="TextBox 8"/>
          <p:cNvSpPr txBox="1"/>
          <p:nvPr/>
        </p:nvSpPr>
        <p:spPr>
          <a:xfrm>
            <a:off x="971600" y="4953000"/>
            <a:ext cx="2381200" cy="461665"/>
          </a:xfrm>
          <a:prstGeom prst="rect">
            <a:avLst/>
          </a:prstGeom>
          <a:noFill/>
        </p:spPr>
        <p:txBody>
          <a:bodyPr wrap="square" rtlCol="0">
            <a:spAutoFit/>
          </a:bodyPr>
          <a:lstStyle/>
          <a:p>
            <a:r>
              <a:rPr lang="zh-CN" altLang="en-US" sz="2400" b="1" dirty="0">
                <a:latin typeface="黑体" pitchFamily="49" charset="-122"/>
                <a:ea typeface="黑体" pitchFamily="49" charset="-122"/>
              </a:rPr>
              <a:t>激光照排打印机</a:t>
            </a:r>
          </a:p>
        </p:txBody>
      </p:sp>
      <p:sp>
        <p:nvSpPr>
          <p:cNvPr id="10" name="TextBox 9"/>
          <p:cNvSpPr txBox="1"/>
          <p:nvPr/>
        </p:nvSpPr>
        <p:spPr>
          <a:xfrm>
            <a:off x="5076056" y="4953000"/>
            <a:ext cx="2592288" cy="461665"/>
          </a:xfrm>
          <a:prstGeom prst="rect">
            <a:avLst/>
          </a:prstGeom>
          <a:noFill/>
        </p:spPr>
        <p:txBody>
          <a:bodyPr wrap="square" rtlCol="0">
            <a:spAutoFit/>
          </a:bodyPr>
          <a:lstStyle/>
          <a:p>
            <a:r>
              <a:rPr lang="zh-CN" altLang="en-US" sz="2400" b="1" dirty="0">
                <a:latin typeface="黑体" pitchFamily="49" charset="-122"/>
                <a:ea typeface="黑体" pitchFamily="49" charset="-122"/>
              </a:rPr>
              <a:t>家用彩色打印机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26625" descr="图片1"/>
          <p:cNvPicPr>
            <a:picLocks noChangeAspect="1"/>
          </p:cNvPicPr>
          <p:nvPr/>
        </p:nvPicPr>
        <p:blipFill>
          <a:blip r:embed="rId2" cstate="print"/>
          <a:srcRect t="5116"/>
          <a:stretch>
            <a:fillRect/>
          </a:stretch>
        </p:blipFill>
        <p:spPr>
          <a:xfrm>
            <a:off x="1141425" y="878115"/>
            <a:ext cx="7509721" cy="4695371"/>
          </a:xfrm>
          <a:prstGeom prst="rect">
            <a:avLst/>
          </a:prstGeom>
          <a:noFill/>
          <a:ln w="9525">
            <a:noFill/>
          </a:ln>
        </p:spPr>
      </p:pic>
      <p:sp>
        <p:nvSpPr>
          <p:cNvPr id="21507" name="椭圆 26626"/>
          <p:cNvSpPr/>
          <p:nvPr/>
        </p:nvSpPr>
        <p:spPr>
          <a:xfrm>
            <a:off x="5770927" y="1418558"/>
            <a:ext cx="514350" cy="617254"/>
          </a:xfrm>
          <a:prstGeom prst="ellipse">
            <a:avLst/>
          </a:prstGeom>
          <a:pattFill prst="pct90">
            <a:fgClr>
              <a:srgbClr val="FF0000"/>
            </a:fgClr>
            <a:bgClr>
              <a:srgbClr val="FFFFFF"/>
            </a:bgClr>
          </a:pattFill>
          <a:ln w="9525">
            <a:noFill/>
          </a:ln>
        </p:spPr>
        <p:txBody>
          <a:bodyPr lIns="78145" tIns="39072" rIns="78145" bIns="39072"/>
          <a:lstStyle/>
          <a:p>
            <a:endParaRPr lang="zh-CN" altLang="en-US" sz="1700" dirty="0">
              <a:latin typeface="Times New Roman" panose="02020603050405020304" pitchFamily="18" charset="0"/>
            </a:endParaRPr>
          </a:p>
        </p:txBody>
      </p:sp>
      <p:sp>
        <p:nvSpPr>
          <p:cNvPr id="17414" name="文本框 26634"/>
          <p:cNvSpPr txBox="1">
            <a:spLocks noChangeArrowheads="1"/>
          </p:cNvSpPr>
          <p:nvPr/>
        </p:nvSpPr>
        <p:spPr bwMode="auto">
          <a:xfrm>
            <a:off x="1379461" y="978726"/>
            <a:ext cx="342900" cy="963765"/>
          </a:xfrm>
          <a:prstGeom prst="rect">
            <a:avLst/>
          </a:prstGeom>
          <a:solidFill>
            <a:schemeClr val="accent4">
              <a:lumMod val="20000"/>
              <a:lumOff val="80000"/>
            </a:schemeClr>
          </a:solidFill>
          <a:ln>
            <a:noFill/>
          </a:ln>
        </p:spPr>
        <p:txBody>
          <a:bodyPr lIns="78145" tIns="39072" rIns="78145" bIns="39072">
            <a:spAutoFit/>
          </a:bodyPr>
          <a:lstStyle>
            <a:lvl1pPr>
              <a:defRPr>
                <a:solidFill>
                  <a:schemeClr val="tx1"/>
                </a:solidFill>
                <a:latin typeface="Arial" panose="02080604020202020204" pitchFamily="34" charset="0"/>
                <a:ea typeface="宋体" panose="02010600030101010101" pitchFamily="2" charset="-122"/>
              </a:defRPr>
            </a:lvl1pPr>
            <a:lvl2pPr marL="742950" indent="-285750">
              <a:defRPr>
                <a:solidFill>
                  <a:schemeClr val="tx1"/>
                </a:solidFill>
                <a:latin typeface="Arial" panose="02080604020202020204" pitchFamily="34" charset="0"/>
                <a:ea typeface="宋体" panose="02010600030101010101" pitchFamily="2" charset="-122"/>
              </a:defRPr>
            </a:lvl2pPr>
            <a:lvl3pPr marL="1143000" indent="-228600">
              <a:defRPr>
                <a:solidFill>
                  <a:schemeClr val="tx1"/>
                </a:solidFill>
                <a:latin typeface="Arial" panose="02080604020202020204" pitchFamily="34" charset="0"/>
                <a:ea typeface="宋体" panose="02010600030101010101" pitchFamily="2" charset="-122"/>
              </a:defRPr>
            </a:lvl3pPr>
            <a:lvl4pPr marL="1600200" indent="-228600">
              <a:defRPr>
                <a:solidFill>
                  <a:schemeClr val="tx1"/>
                </a:solidFill>
                <a:latin typeface="Arial" panose="02080604020202020204" pitchFamily="34" charset="0"/>
                <a:ea typeface="宋体" panose="02010600030101010101" pitchFamily="2" charset="-122"/>
              </a:defRPr>
            </a:lvl4pPr>
            <a:lvl5pPr marL="2057400" indent="-228600">
              <a:defRPr>
                <a:solidFill>
                  <a:schemeClr val="tx1"/>
                </a:solidFill>
                <a:latin typeface="Arial" panose="0208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9pPr>
          </a:lstStyle>
          <a:p>
            <a:pPr defTabSz="781446" eaLnBrk="0" fontAlgn="base" hangingPunct="0">
              <a:spcBef>
                <a:spcPct val="50000"/>
              </a:spcBef>
              <a:spcAft>
                <a:spcPct val="0"/>
              </a:spcAft>
              <a:defRPr/>
            </a:pPr>
            <a:r>
              <a:rPr lang="zh-CN" altLang="en-US" sz="2300" b="1" dirty="0">
                <a:latin typeface="Times New Roman" panose="02020603050405020304" pitchFamily="18" charset="0"/>
                <a:ea typeface="黑体" panose="02010609060101010101" pitchFamily="49" charset="-122"/>
              </a:rPr>
              <a:t>欧</a:t>
            </a:r>
          </a:p>
          <a:p>
            <a:pPr defTabSz="781446" eaLnBrk="0" fontAlgn="base" hangingPunct="0">
              <a:spcBef>
                <a:spcPct val="50000"/>
              </a:spcBef>
              <a:spcAft>
                <a:spcPct val="0"/>
              </a:spcAft>
              <a:defRPr/>
            </a:pPr>
            <a:r>
              <a:rPr lang="zh-CN" altLang="en-US" sz="2300" b="1" dirty="0">
                <a:latin typeface="Times New Roman" panose="02020603050405020304" pitchFamily="18" charset="0"/>
                <a:ea typeface="黑体" panose="02010609060101010101" pitchFamily="49" charset="-122"/>
              </a:rPr>
              <a:t>洲</a:t>
            </a:r>
          </a:p>
        </p:txBody>
      </p:sp>
      <p:sp>
        <p:nvSpPr>
          <p:cNvPr id="21529" name="直接连接符 26640"/>
          <p:cNvSpPr/>
          <p:nvPr/>
        </p:nvSpPr>
        <p:spPr>
          <a:xfrm flipH="1">
            <a:off x="2808652" y="1924363"/>
            <a:ext cx="3009900" cy="392929"/>
          </a:xfrm>
          <a:prstGeom prst="line">
            <a:avLst/>
          </a:prstGeom>
          <a:ln w="57150" cap="flat" cmpd="sng">
            <a:solidFill>
              <a:srgbClr val="FF0000"/>
            </a:solidFill>
            <a:prstDash val="solid"/>
            <a:headEnd type="none" w="med" len="med"/>
            <a:tailEnd type="triangle" w="med" len="med"/>
          </a:ln>
        </p:spPr>
      </p:sp>
      <p:sp>
        <p:nvSpPr>
          <p:cNvPr id="21530" name="直接连接符 26641"/>
          <p:cNvSpPr/>
          <p:nvPr/>
        </p:nvSpPr>
        <p:spPr>
          <a:xfrm flipH="1" flipV="1">
            <a:off x="1721965" y="1308101"/>
            <a:ext cx="4096532" cy="276376"/>
          </a:xfrm>
          <a:prstGeom prst="line">
            <a:avLst/>
          </a:prstGeom>
          <a:ln w="57150" cap="flat" cmpd="sng">
            <a:solidFill>
              <a:srgbClr val="FF0000"/>
            </a:solidFill>
            <a:prstDash val="solid"/>
            <a:headEnd type="none" w="med" len="med"/>
            <a:tailEnd type="triangle" w="med" len="med"/>
          </a:ln>
        </p:spPr>
      </p:sp>
      <p:sp>
        <p:nvSpPr>
          <p:cNvPr id="30" name="直接连接符 26639"/>
          <p:cNvSpPr/>
          <p:nvPr/>
        </p:nvSpPr>
        <p:spPr>
          <a:xfrm>
            <a:off x="6132876" y="1924363"/>
            <a:ext cx="300037" cy="1926061"/>
          </a:xfrm>
          <a:prstGeom prst="line">
            <a:avLst/>
          </a:prstGeom>
          <a:ln w="57150" cap="flat" cmpd="sng">
            <a:solidFill>
              <a:srgbClr val="FF0000"/>
            </a:solidFill>
            <a:prstDash val="solid"/>
            <a:headEnd type="none" w="med" len="med"/>
            <a:tailEnd type="triangle" w="med" len="med"/>
          </a:ln>
        </p:spPr>
      </p:sp>
      <p:sp>
        <p:nvSpPr>
          <p:cNvPr id="2" name="圆角矩形 1"/>
          <p:cNvSpPr/>
          <p:nvPr/>
        </p:nvSpPr>
        <p:spPr>
          <a:xfrm>
            <a:off x="8308148" y="904179"/>
            <a:ext cx="352425" cy="82300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8145" tIns="39072" rIns="78145" bIns="39072" anchor="ctr"/>
          <a:lstStyle/>
          <a:p>
            <a:pPr algn="ctr" defTabSz="781446" eaLnBrk="0" fontAlgn="base" hangingPunct="0">
              <a:spcBef>
                <a:spcPct val="0"/>
              </a:spcBef>
              <a:spcAft>
                <a:spcPct val="0"/>
              </a:spcAft>
              <a:defRPr/>
            </a:pPr>
            <a:r>
              <a:rPr lang="zh-CN" altLang="en-US" sz="2300" b="1" dirty="0">
                <a:solidFill>
                  <a:schemeClr val="tx1"/>
                </a:solidFill>
                <a:latin typeface="黑体" panose="02010609060101010101" pitchFamily="49" charset="-122"/>
                <a:ea typeface="黑体" panose="02010609060101010101" pitchFamily="49" charset="-122"/>
              </a:rPr>
              <a:t>日本</a:t>
            </a:r>
          </a:p>
        </p:txBody>
      </p:sp>
      <p:sp>
        <p:nvSpPr>
          <p:cNvPr id="14" name="圆角矩形 13"/>
          <p:cNvSpPr/>
          <p:nvPr/>
        </p:nvSpPr>
        <p:spPr>
          <a:xfrm>
            <a:off x="7739030" y="1512860"/>
            <a:ext cx="353616" cy="82300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8145" tIns="39072" rIns="78145" bIns="39072" anchor="ctr"/>
          <a:lstStyle/>
          <a:p>
            <a:pPr algn="ctr" defTabSz="781446" eaLnBrk="0" fontAlgn="base" hangingPunct="0">
              <a:spcBef>
                <a:spcPct val="0"/>
              </a:spcBef>
              <a:spcAft>
                <a:spcPct val="0"/>
              </a:spcAft>
              <a:defRPr/>
            </a:pPr>
            <a:r>
              <a:rPr lang="zh-CN" altLang="en-US" sz="2300" b="1" dirty="0">
                <a:solidFill>
                  <a:schemeClr val="tx1"/>
                </a:solidFill>
                <a:latin typeface="黑体" panose="02010609060101010101" pitchFamily="49" charset="-122"/>
                <a:ea typeface="黑体" panose="02010609060101010101" pitchFamily="49" charset="-122"/>
              </a:rPr>
              <a:t>朝鲜</a:t>
            </a:r>
          </a:p>
        </p:txBody>
      </p:sp>
      <p:sp>
        <p:nvSpPr>
          <p:cNvPr id="15" name="圆角矩形 14"/>
          <p:cNvSpPr/>
          <p:nvPr/>
        </p:nvSpPr>
        <p:spPr>
          <a:xfrm>
            <a:off x="6484110" y="3693253"/>
            <a:ext cx="445294" cy="122593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8145" tIns="39072" rIns="78145" bIns="39072" anchor="ctr"/>
          <a:lstStyle/>
          <a:p>
            <a:pPr algn="ctr" defTabSz="781446" eaLnBrk="0" fontAlgn="base" hangingPunct="0">
              <a:spcBef>
                <a:spcPct val="0"/>
              </a:spcBef>
              <a:spcAft>
                <a:spcPct val="0"/>
              </a:spcAft>
              <a:defRPr/>
            </a:pPr>
            <a:r>
              <a:rPr lang="zh-CN" altLang="en-US" sz="2300" b="1" dirty="0">
                <a:solidFill>
                  <a:schemeClr val="tx1"/>
                </a:solidFill>
                <a:latin typeface="黑体" panose="02010609060101010101" pitchFamily="49" charset="-122"/>
                <a:ea typeface="黑体" panose="02010609060101010101" pitchFamily="49" charset="-122"/>
              </a:rPr>
              <a:t>东南亚</a:t>
            </a:r>
          </a:p>
        </p:txBody>
      </p:sp>
      <p:sp>
        <p:nvSpPr>
          <p:cNvPr id="29" name="直接连接符 26639"/>
          <p:cNvSpPr/>
          <p:nvPr/>
        </p:nvSpPr>
        <p:spPr>
          <a:xfrm flipV="1">
            <a:off x="6140021" y="1308539"/>
            <a:ext cx="2158602" cy="300054"/>
          </a:xfrm>
          <a:prstGeom prst="line">
            <a:avLst/>
          </a:prstGeom>
          <a:ln w="57150" cap="flat" cmpd="sng">
            <a:solidFill>
              <a:srgbClr val="FF0000"/>
            </a:solidFill>
            <a:prstDash val="solid"/>
            <a:headEnd type="none" w="med" len="med"/>
            <a:tailEnd type="triangle" w="med" len="med"/>
          </a:ln>
        </p:spPr>
      </p:sp>
      <p:sp>
        <p:nvSpPr>
          <p:cNvPr id="21528" name="直接连接符 26639"/>
          <p:cNvSpPr/>
          <p:nvPr/>
        </p:nvSpPr>
        <p:spPr>
          <a:xfrm flipV="1">
            <a:off x="6140021" y="1801484"/>
            <a:ext cx="1590675" cy="41436"/>
          </a:xfrm>
          <a:prstGeom prst="line">
            <a:avLst/>
          </a:prstGeom>
          <a:ln w="57150" cap="flat" cmpd="sng">
            <a:solidFill>
              <a:srgbClr val="FF0000"/>
            </a:solidFill>
            <a:prstDash val="solid"/>
            <a:headEnd type="none" w="med" len="med"/>
            <a:tailEnd type="triangle" w="med" len="med"/>
          </a:ln>
        </p:spPr>
      </p:sp>
      <p:sp>
        <p:nvSpPr>
          <p:cNvPr id="16" name="圆角矩形 15"/>
          <p:cNvSpPr/>
          <p:nvPr/>
        </p:nvSpPr>
        <p:spPr>
          <a:xfrm>
            <a:off x="2455036" y="2151547"/>
            <a:ext cx="353616" cy="82300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8145" tIns="39072" rIns="78145" bIns="39072" anchor="ctr"/>
          <a:lstStyle/>
          <a:p>
            <a:pPr algn="ctr" defTabSz="781446" eaLnBrk="0" fontAlgn="base" hangingPunct="0">
              <a:spcBef>
                <a:spcPct val="0"/>
              </a:spcBef>
              <a:spcAft>
                <a:spcPct val="0"/>
              </a:spcAft>
              <a:defRPr/>
            </a:pPr>
            <a:r>
              <a:rPr lang="zh-CN" altLang="en-US" sz="2300" b="1" dirty="0">
                <a:solidFill>
                  <a:schemeClr val="tx1"/>
                </a:solidFill>
                <a:latin typeface="黑体" panose="02010609060101010101" pitchFamily="49" charset="-122"/>
                <a:ea typeface="黑体" panose="02010609060101010101" pitchFamily="49" charset="-122"/>
              </a:rPr>
              <a:t>波斯</a:t>
            </a:r>
          </a:p>
        </p:txBody>
      </p:sp>
      <p:sp>
        <p:nvSpPr>
          <p:cNvPr id="24" name="矩形 23"/>
          <p:cNvSpPr/>
          <p:nvPr/>
        </p:nvSpPr>
        <p:spPr>
          <a:xfrm>
            <a:off x="979156" y="5627915"/>
            <a:ext cx="7553284" cy="817571"/>
          </a:xfrm>
          <a:prstGeom prst="rect">
            <a:avLst/>
          </a:prstGeom>
        </p:spPr>
        <p:txBody>
          <a:bodyPr wrap="square" lIns="78145" tIns="39072" rIns="78145" bIns="39072">
            <a:spAutoFit/>
          </a:bodyPr>
          <a:lstStyle/>
          <a:p>
            <a:pPr lvl="0"/>
            <a:r>
              <a:rPr lang="en-US" altLang="zh-CN" sz="2400" b="1" dirty="0">
                <a:solidFill>
                  <a:prstClr val="black"/>
                </a:solidFill>
                <a:latin typeface="黑体" panose="02010609060101010101" pitchFamily="49" charset="-122"/>
                <a:ea typeface="黑体" panose="02010609060101010101" pitchFamily="49" charset="-122"/>
              </a:rPr>
              <a:t>13</a:t>
            </a:r>
            <a:r>
              <a:rPr lang="zh-CN" altLang="en-US" sz="2400" b="1" dirty="0">
                <a:solidFill>
                  <a:prstClr val="black"/>
                </a:solidFill>
                <a:latin typeface="黑体" panose="02010609060101010101" pitchFamily="49" charset="-122"/>
                <a:ea typeface="黑体" panose="02010609060101010101" pitchFamily="49" charset="-122"/>
              </a:rPr>
              <a:t>世纪传入</a:t>
            </a:r>
            <a:r>
              <a:rPr lang="zh-CN" altLang="en-US" sz="2400" b="1" dirty="0">
                <a:solidFill>
                  <a:srgbClr val="C00000"/>
                </a:solidFill>
                <a:latin typeface="黑体" panose="02010609060101010101" pitchFamily="49" charset="-122"/>
                <a:ea typeface="黑体" panose="02010609060101010101" pitchFamily="49" charset="-122"/>
              </a:rPr>
              <a:t>朝鲜</a:t>
            </a:r>
            <a:r>
              <a:rPr lang="zh-CN" altLang="en-US" sz="2400" b="1" dirty="0">
                <a:solidFill>
                  <a:prstClr val="black"/>
                </a:solidFill>
                <a:latin typeface="黑体" panose="02010609060101010101" pitchFamily="49" charset="-122"/>
                <a:ea typeface="黑体" panose="02010609060101010101" pitchFamily="49" charset="-122"/>
              </a:rPr>
              <a:t>，之后传到</a:t>
            </a:r>
            <a:r>
              <a:rPr lang="zh-CN" altLang="en-US" sz="2400" b="1" dirty="0">
                <a:solidFill>
                  <a:srgbClr val="C00000"/>
                </a:solidFill>
                <a:latin typeface="黑体" panose="02010609060101010101" pitchFamily="49" charset="-122"/>
                <a:ea typeface="黑体" panose="02010609060101010101" pitchFamily="49" charset="-122"/>
              </a:rPr>
              <a:t>日本</a:t>
            </a:r>
            <a:r>
              <a:rPr lang="zh-CN" altLang="en-US" sz="2400" b="1" dirty="0">
                <a:solidFill>
                  <a:prstClr val="black"/>
                </a:solidFill>
                <a:latin typeface="黑体" panose="02010609060101010101" pitchFamily="49" charset="-122"/>
                <a:ea typeface="黑体" panose="02010609060101010101" pitchFamily="49" charset="-122"/>
              </a:rPr>
              <a:t>及</a:t>
            </a:r>
            <a:r>
              <a:rPr lang="zh-CN" altLang="en-US" sz="2400" b="1" dirty="0">
                <a:solidFill>
                  <a:srgbClr val="C00000"/>
                </a:solidFill>
                <a:latin typeface="黑体" panose="02010609060101010101" pitchFamily="49" charset="-122"/>
                <a:ea typeface="黑体" panose="02010609060101010101" pitchFamily="49" charset="-122"/>
              </a:rPr>
              <a:t>东南亚地区</a:t>
            </a:r>
            <a:r>
              <a:rPr lang="zh-CN" altLang="en-US" sz="2400" b="1" dirty="0">
                <a:solidFill>
                  <a:prstClr val="black"/>
                </a:solidFill>
                <a:latin typeface="黑体" panose="02010609060101010101" pitchFamily="49" charset="-122"/>
                <a:ea typeface="黑体" panose="02010609060101010101" pitchFamily="49" charset="-122"/>
              </a:rPr>
              <a:t>，又经丝绸之路传到</a:t>
            </a:r>
            <a:r>
              <a:rPr lang="zh-CN" altLang="en-US" sz="2400" b="1" dirty="0">
                <a:solidFill>
                  <a:srgbClr val="C00000"/>
                </a:solidFill>
                <a:latin typeface="黑体" panose="02010609060101010101" pitchFamily="49" charset="-122"/>
                <a:ea typeface="黑体" panose="02010609060101010101" pitchFamily="49" charset="-122"/>
              </a:rPr>
              <a:t>波斯</a:t>
            </a:r>
            <a:r>
              <a:rPr lang="zh-CN" altLang="en-US" sz="2400" b="1" dirty="0">
                <a:solidFill>
                  <a:prstClr val="black"/>
                </a:solidFill>
                <a:latin typeface="黑体" panose="02010609060101010101" pitchFamily="49" charset="-122"/>
                <a:ea typeface="黑体" panose="02010609060101010101" pitchFamily="49" charset="-122"/>
              </a:rPr>
              <a:t>，后经蒙古人的西征等途径传入</a:t>
            </a:r>
            <a:r>
              <a:rPr lang="zh-CN" altLang="en-US" sz="2400" b="1" dirty="0">
                <a:solidFill>
                  <a:srgbClr val="C00000"/>
                </a:solidFill>
                <a:latin typeface="黑体" panose="02010609060101010101" pitchFamily="49" charset="-122"/>
                <a:ea typeface="黑体" panose="02010609060101010101" pitchFamily="49" charset="-122"/>
              </a:rPr>
              <a:t>欧洲</a:t>
            </a:r>
            <a:r>
              <a:rPr lang="zh-CN" altLang="en-US" sz="2400" b="1" dirty="0">
                <a:solidFill>
                  <a:prstClr val="black"/>
                </a:solidFill>
                <a:latin typeface="黑体" panose="02010609060101010101" pitchFamily="49" charset="-122"/>
                <a:ea typeface="黑体" panose="02010609060101010101" pitchFamily="49" charset="-122"/>
              </a:rPr>
              <a:t>。</a:t>
            </a:r>
          </a:p>
        </p:txBody>
      </p:sp>
      <p:sp>
        <p:nvSpPr>
          <p:cNvPr id="18" name="TextBox 17"/>
          <p:cNvSpPr txBox="1"/>
          <p:nvPr/>
        </p:nvSpPr>
        <p:spPr>
          <a:xfrm>
            <a:off x="360402" y="1295400"/>
            <a:ext cx="553998" cy="3124200"/>
          </a:xfrm>
          <a:prstGeom prst="rect">
            <a:avLst/>
          </a:prstGeom>
          <a:noFill/>
        </p:spPr>
        <p:txBody>
          <a:bodyPr vert="eaVert" wrap="square" rtlCol="0">
            <a:spAutoFit/>
          </a:bodyPr>
          <a:lstStyle/>
          <a:p>
            <a:r>
              <a:rPr lang="zh-CN" altLang="en-US" sz="2400" b="1" dirty="0"/>
              <a:t>印刷术的传播</a:t>
            </a:r>
          </a:p>
        </p:txBody>
      </p:sp>
      <p:sp>
        <p:nvSpPr>
          <p:cNvPr id="20" name="TextBox 19"/>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528"/>
                                        </p:tgtEl>
                                        <p:attrNameLst>
                                          <p:attrName>style.visibility</p:attrName>
                                        </p:attrNameLst>
                                      </p:cBhvr>
                                      <p:to>
                                        <p:strVal val="visible"/>
                                      </p:to>
                                    </p:set>
                                    <p:anim calcmode="lin" valueType="num">
                                      <p:cBhvr additive="base">
                                        <p:cTn id="27" dur="500" fill="hold"/>
                                        <p:tgtEl>
                                          <p:spTgt spid="21528"/>
                                        </p:tgtEl>
                                        <p:attrNameLst>
                                          <p:attrName>ppt_x</p:attrName>
                                        </p:attrNameLst>
                                      </p:cBhvr>
                                      <p:tavLst>
                                        <p:tav tm="0">
                                          <p:val>
                                            <p:strVal val="0-#ppt_w/2"/>
                                          </p:val>
                                        </p:tav>
                                        <p:tav tm="100000">
                                          <p:val>
                                            <p:strVal val="#ppt_x"/>
                                          </p:val>
                                        </p:tav>
                                      </p:tavLst>
                                    </p:anim>
                                    <p:anim calcmode="lin" valueType="num">
                                      <p:cBhvr additive="base">
                                        <p:cTn id="28" dur="500" fill="hold"/>
                                        <p:tgtEl>
                                          <p:spTgt spid="2152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0-#ppt_w/2"/>
                                          </p:val>
                                        </p:tav>
                                        <p:tav tm="100000">
                                          <p:val>
                                            <p:strVal val="#ppt_x"/>
                                          </p:val>
                                        </p:tav>
                                      </p:tavLst>
                                    </p:anim>
                                    <p:anim calcmode="lin" valueType="num">
                                      <p:cBhvr additive="base">
                                        <p:cTn id="3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diamond(in)">
                                      <p:cBhvr>
                                        <p:cTn id="44" dur="10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9"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21529"/>
                                        </p:tgtEl>
                                        <p:attrNameLst>
                                          <p:attrName>style.visibility</p:attrName>
                                        </p:attrNameLst>
                                      </p:cBhvr>
                                      <p:to>
                                        <p:strVal val="visible"/>
                                      </p:to>
                                    </p:set>
                                    <p:anim calcmode="lin" valueType="num">
                                      <p:cBhvr additive="base">
                                        <p:cTn id="60" dur="500" fill="hold"/>
                                        <p:tgtEl>
                                          <p:spTgt spid="21529"/>
                                        </p:tgtEl>
                                        <p:attrNameLst>
                                          <p:attrName>ppt_x</p:attrName>
                                        </p:attrNameLst>
                                      </p:cBhvr>
                                      <p:tavLst>
                                        <p:tav tm="0">
                                          <p:val>
                                            <p:strVal val="1+#ppt_w/2"/>
                                          </p:val>
                                        </p:tav>
                                        <p:tav tm="100000">
                                          <p:val>
                                            <p:strVal val="#ppt_x"/>
                                          </p:val>
                                        </p:tav>
                                      </p:tavLst>
                                    </p:anim>
                                    <p:anim calcmode="lin" valueType="num">
                                      <p:cBhvr additive="base">
                                        <p:cTn id="61" dur="500" fill="hold"/>
                                        <p:tgtEl>
                                          <p:spTgt spid="21529"/>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ox(in)">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21530"/>
                                        </p:tgtEl>
                                        <p:attrNameLst>
                                          <p:attrName>style.visibility</p:attrName>
                                        </p:attrNameLst>
                                      </p:cBhvr>
                                      <p:to>
                                        <p:strVal val="visible"/>
                                      </p:to>
                                    </p:set>
                                    <p:anim calcmode="lin" valueType="num">
                                      <p:cBhvr additive="base">
                                        <p:cTn id="71" dur="500" fill="hold"/>
                                        <p:tgtEl>
                                          <p:spTgt spid="21530"/>
                                        </p:tgtEl>
                                        <p:attrNameLst>
                                          <p:attrName>ppt_x</p:attrName>
                                        </p:attrNameLst>
                                      </p:cBhvr>
                                      <p:tavLst>
                                        <p:tav tm="0">
                                          <p:val>
                                            <p:strVal val="1+#ppt_w/2"/>
                                          </p:val>
                                        </p:tav>
                                        <p:tav tm="100000">
                                          <p:val>
                                            <p:strVal val="#ppt_x"/>
                                          </p:val>
                                        </p:tav>
                                      </p:tavLst>
                                    </p:anim>
                                    <p:anim calcmode="lin" valueType="num">
                                      <p:cBhvr additive="base">
                                        <p:cTn id="72" dur="500" fill="hold"/>
                                        <p:tgtEl>
                                          <p:spTgt spid="2153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1" presetClass="entr" presetSubtype="4" fill="hold" grpId="0" nodeType="clickEffect">
                                  <p:stCondLst>
                                    <p:cond delay="0"/>
                                  </p:stCondLst>
                                  <p:childTnLst>
                                    <p:set>
                                      <p:cBhvr>
                                        <p:cTn id="76" dur="1" fill="hold">
                                          <p:stCondLst>
                                            <p:cond delay="0"/>
                                          </p:stCondLst>
                                        </p:cTn>
                                        <p:tgtEl>
                                          <p:spTgt spid="17414"/>
                                        </p:tgtEl>
                                        <p:attrNameLst>
                                          <p:attrName>style.visibility</p:attrName>
                                        </p:attrNameLst>
                                      </p:cBhvr>
                                      <p:to>
                                        <p:strVal val="visible"/>
                                      </p:to>
                                    </p:set>
                                    <p:animEffect transition="in" filter="wheel(4)">
                                      <p:cBhvr>
                                        <p:cTn id="77"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17414" grpId="0" animBg="1"/>
      <p:bldP spid="2" grpId="0" animBg="1"/>
      <p:bldP spid="14" grpId="0" animBg="1"/>
      <p:bldP spid="15" grpId="0" animBg="1"/>
      <p:bldP spid="16" grpId="0" animBg="1"/>
      <p:bldP spid="24" grpId="0"/>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5"/>
          <p:cNvSpPr>
            <a:spLocks noChangeArrowheads="1"/>
          </p:cNvSpPr>
          <p:nvPr/>
        </p:nvSpPr>
        <p:spPr bwMode="auto">
          <a:xfrm>
            <a:off x="357188" y="1152525"/>
            <a:ext cx="8286750" cy="2062163"/>
          </a:xfrm>
          <a:prstGeom prst="rect">
            <a:avLst/>
          </a:prstGeom>
          <a:noFill/>
          <a:ln w="9525">
            <a:noFill/>
            <a:miter lim="800000"/>
            <a:headEnd/>
            <a:tailEnd/>
          </a:ln>
        </p:spPr>
        <p:txBody>
          <a:bodyPr>
            <a:spAutoFit/>
          </a:bodyPr>
          <a:lstStyle/>
          <a:p>
            <a:r>
              <a:rPr lang="zh-CN" altLang="en-US" sz="3200" dirty="0">
                <a:latin typeface="Franklin Gothic Book"/>
                <a:ea typeface="黑体" pitchFamily="2" charset="-122"/>
              </a:rPr>
              <a:t>“如果没有从中国引进印刷术，欧洲可能要长期停留在手抄本的状况，书面文献不可能如此广泛流传。”</a:t>
            </a:r>
            <a:endParaRPr lang="en-US" altLang="zh-CN" sz="3200" dirty="0">
              <a:latin typeface="Franklin Gothic Book"/>
              <a:ea typeface="黑体" pitchFamily="2" charset="-122"/>
            </a:endParaRPr>
          </a:p>
          <a:p>
            <a:pPr algn="r"/>
            <a:r>
              <a:rPr lang="en-US" altLang="zh-CN" sz="3200" dirty="0">
                <a:latin typeface="Franklin Gothic Book"/>
                <a:ea typeface="黑体" pitchFamily="2" charset="-122"/>
              </a:rPr>
              <a:t>——</a:t>
            </a:r>
            <a:r>
              <a:rPr lang="zh-CN" altLang="en-US" sz="3200" dirty="0">
                <a:latin typeface="Franklin Gothic Book"/>
                <a:ea typeface="黑体" pitchFamily="2" charset="-122"/>
              </a:rPr>
              <a:t>美国著名学者  罗伯特</a:t>
            </a:r>
          </a:p>
        </p:txBody>
      </p:sp>
      <p:grpSp>
        <p:nvGrpSpPr>
          <p:cNvPr id="2" name="组合 12"/>
          <p:cNvGrpSpPr>
            <a:grpSpLocks/>
          </p:cNvGrpSpPr>
          <p:nvPr/>
        </p:nvGrpSpPr>
        <p:grpSpPr bwMode="auto">
          <a:xfrm>
            <a:off x="228600" y="3276600"/>
            <a:ext cx="9144000" cy="3286125"/>
            <a:chOff x="-31" y="3571876"/>
            <a:chExt cx="9715543" cy="3286124"/>
          </a:xfrm>
        </p:grpSpPr>
        <p:pic>
          <p:nvPicPr>
            <p:cNvPr id="29701" name="图片 8" descr="539ec4daN84ee6a59.jpg"/>
            <p:cNvPicPr>
              <a:picLocks noChangeAspect="1"/>
            </p:cNvPicPr>
            <p:nvPr/>
          </p:nvPicPr>
          <p:blipFill>
            <a:blip r:embed="rId2" cstate="print"/>
            <a:srcRect/>
            <a:stretch>
              <a:fillRect/>
            </a:stretch>
          </p:blipFill>
          <p:spPr bwMode="auto">
            <a:xfrm>
              <a:off x="6429388" y="3571876"/>
              <a:ext cx="3286124" cy="3286124"/>
            </a:xfrm>
            <a:prstGeom prst="rect">
              <a:avLst/>
            </a:prstGeom>
            <a:noFill/>
            <a:ln w="9525">
              <a:noFill/>
              <a:miter lim="800000"/>
              <a:headEnd/>
              <a:tailEnd/>
            </a:ln>
          </p:spPr>
        </p:pic>
        <p:pic>
          <p:nvPicPr>
            <p:cNvPr id="29702" name="图片 9" descr="01300000870086129212127369387.jpg"/>
            <p:cNvPicPr>
              <a:picLocks noChangeAspect="1"/>
            </p:cNvPicPr>
            <p:nvPr/>
          </p:nvPicPr>
          <p:blipFill>
            <a:blip r:embed="rId3" cstate="print"/>
            <a:srcRect/>
            <a:stretch>
              <a:fillRect/>
            </a:stretch>
          </p:blipFill>
          <p:spPr bwMode="auto">
            <a:xfrm>
              <a:off x="1928794" y="3571900"/>
              <a:ext cx="3143248" cy="3143248"/>
            </a:xfrm>
            <a:prstGeom prst="rect">
              <a:avLst/>
            </a:prstGeom>
            <a:noFill/>
            <a:ln w="9525">
              <a:noFill/>
              <a:miter lim="800000"/>
              <a:headEnd/>
              <a:tailEnd/>
            </a:ln>
          </p:spPr>
        </p:pic>
        <p:pic>
          <p:nvPicPr>
            <p:cNvPr id="29703" name="图片 10" descr="se12224692.jpg"/>
            <p:cNvPicPr>
              <a:picLocks noChangeAspect="1"/>
            </p:cNvPicPr>
            <p:nvPr/>
          </p:nvPicPr>
          <p:blipFill>
            <a:blip r:embed="rId4" cstate="print"/>
            <a:srcRect/>
            <a:stretch>
              <a:fillRect/>
            </a:stretch>
          </p:blipFill>
          <p:spPr bwMode="auto">
            <a:xfrm>
              <a:off x="4699158" y="3571876"/>
              <a:ext cx="2230296" cy="3143248"/>
            </a:xfrm>
            <a:prstGeom prst="rect">
              <a:avLst/>
            </a:prstGeom>
            <a:noFill/>
            <a:ln w="9525">
              <a:noFill/>
              <a:miter lim="800000"/>
              <a:headEnd/>
              <a:tailEnd/>
            </a:ln>
          </p:spPr>
        </p:pic>
        <p:pic>
          <p:nvPicPr>
            <p:cNvPr id="29704" name="图片 6" descr="4b70ca53a63ecdf57b2a9.jpg"/>
            <p:cNvPicPr>
              <a:picLocks noChangeAspect="1"/>
            </p:cNvPicPr>
            <p:nvPr/>
          </p:nvPicPr>
          <p:blipFill>
            <a:blip r:embed="rId5" cstate="print"/>
            <a:srcRect/>
            <a:stretch>
              <a:fillRect/>
            </a:stretch>
          </p:blipFill>
          <p:spPr bwMode="auto">
            <a:xfrm>
              <a:off x="-31" y="3641583"/>
              <a:ext cx="2286016" cy="3073565"/>
            </a:xfrm>
            <a:prstGeom prst="rect">
              <a:avLst/>
            </a:prstGeom>
            <a:noFill/>
            <a:ln w="9525">
              <a:noFill/>
              <a:miter lim="800000"/>
              <a:headEnd/>
              <a:tailEnd/>
            </a:ln>
          </p:spPr>
        </p:pic>
      </p:grpSp>
      <p:sp>
        <p:nvSpPr>
          <p:cNvPr id="167" name=" 167"/>
          <p:cNvSpPr/>
          <p:nvPr/>
        </p:nvSpPr>
        <p:spPr>
          <a:xfrm>
            <a:off x="500034" y="4214842"/>
            <a:ext cx="8141047" cy="1272559"/>
          </a:xfrm>
          <a:prstGeom prst="roundRect">
            <a:avLst/>
          </a:prstGeom>
        </p:spPr>
        <p:style>
          <a:lnRef idx="2">
            <a:schemeClr val="accent6"/>
          </a:lnRef>
          <a:fillRef idx="1">
            <a:schemeClr val="lt1"/>
          </a:fillRef>
          <a:effectRef idx="0">
            <a:schemeClr val="accent6"/>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dirty="0">
                <a:solidFill>
                  <a:srgbClr val="FF0000"/>
                </a:solidFill>
                <a:latin typeface="黑体" panose="02010609060101010101" charset="-122"/>
              </a:rPr>
              <a:t>推动了知识的传播，促进了世界文学和人类文明的发展。</a:t>
            </a:r>
          </a:p>
        </p:txBody>
      </p:sp>
      <p:sp>
        <p:nvSpPr>
          <p:cNvPr id="10" name="矩形 9"/>
          <p:cNvSpPr/>
          <p:nvPr/>
        </p:nvSpPr>
        <p:spPr>
          <a:xfrm>
            <a:off x="2590800" y="1676400"/>
            <a:ext cx="3048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6934200" y="2133600"/>
            <a:ext cx="1295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1295400" y="2590800"/>
            <a:ext cx="1524000" cy="76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TextBox 13"/>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67" grpId="0" animBg="1"/>
      <p:bldP spid="10" grpId="0" animBg="1"/>
      <p:bldP spid="11" grpId="0" animBg="1"/>
      <p:bldP spid="12"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500063" y="1981200"/>
            <a:ext cx="3000375" cy="4495800"/>
            <a:chOff x="500063" y="1981200"/>
            <a:chExt cx="3000375" cy="4495800"/>
          </a:xfrm>
        </p:grpSpPr>
        <p:pic>
          <p:nvPicPr>
            <p:cNvPr id="13" name="图片 12" descr="jj25_p04_副本.png"/>
            <p:cNvPicPr>
              <a:picLocks noChangeAspect="1"/>
            </p:cNvPicPr>
            <p:nvPr/>
          </p:nvPicPr>
          <p:blipFill>
            <a:blip r:embed="rId2" cstate="print"/>
            <a:srcRect/>
            <a:stretch>
              <a:fillRect/>
            </a:stretch>
          </p:blipFill>
          <p:spPr bwMode="auto">
            <a:xfrm>
              <a:off x="1066800" y="1981200"/>
              <a:ext cx="1708150" cy="1428750"/>
            </a:xfrm>
            <a:prstGeom prst="rect">
              <a:avLst/>
            </a:prstGeom>
            <a:noFill/>
            <a:ln w="9525">
              <a:noFill/>
              <a:miter lim="800000"/>
              <a:headEnd/>
              <a:tailEnd/>
            </a:ln>
          </p:spPr>
        </p:pic>
        <p:grpSp>
          <p:nvGrpSpPr>
            <p:cNvPr id="2" name="组合 21"/>
            <p:cNvGrpSpPr>
              <a:grpSpLocks/>
            </p:cNvGrpSpPr>
            <p:nvPr/>
          </p:nvGrpSpPr>
          <p:grpSpPr bwMode="auto">
            <a:xfrm>
              <a:off x="500063" y="3571875"/>
              <a:ext cx="3000375" cy="2357438"/>
              <a:chOff x="1237145" y="4429132"/>
              <a:chExt cx="2191848" cy="2726009"/>
            </a:xfrm>
          </p:grpSpPr>
          <p:sp>
            <p:nvSpPr>
              <p:cNvPr id="11" name="矩形 10"/>
              <p:cNvSpPr/>
              <p:nvPr/>
            </p:nvSpPr>
            <p:spPr>
              <a:xfrm>
                <a:off x="1237145" y="4429132"/>
                <a:ext cx="2191848" cy="27260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16" name="矩形 15"/>
              <p:cNvSpPr/>
              <p:nvPr/>
            </p:nvSpPr>
            <p:spPr>
              <a:xfrm>
                <a:off x="1357755" y="4594345"/>
                <a:ext cx="1952948" cy="2467175"/>
              </a:xfrm>
              <a:prstGeom prst="rect">
                <a:avLst/>
              </a:prstGeom>
            </p:spPr>
            <p:txBody>
              <a:bodyPr>
                <a:spAutoFit/>
              </a:bodyPr>
              <a:lstStyle/>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mn-lt"/>
                    <a:ea typeface="+mn-ea"/>
                  </a:rPr>
                  <a:t>利用机械传动</a:t>
                </a:r>
                <a:endParaRPr lang="en-US" altLang="zh-CN" sz="3200" b="1" dirty="0">
                  <a:solidFill>
                    <a:srgbClr val="FFFF00"/>
                  </a:solidFill>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黑体" panose="02010609060101010101" charset="-122"/>
                    <a:ea typeface="黑体" panose="02010609060101010101" charset="-122"/>
                  </a:rPr>
                  <a:t>指明</a:t>
                </a:r>
                <a:r>
                  <a:rPr lang="zh-CN" altLang="en-US" sz="3200" b="1" dirty="0">
                    <a:solidFill>
                      <a:srgbClr val="FFFF00"/>
                    </a:solidFill>
                    <a:effectLst>
                      <a:outerShdw blurRad="38100" dist="38100" dir="2700000" algn="tl">
                        <a:srgbClr val="000000">
                          <a:alpha val="43137"/>
                        </a:srgbClr>
                      </a:outerShdw>
                    </a:effectLst>
                    <a:latin typeface="+mn-lt"/>
                    <a:ea typeface="+mn-ea"/>
                  </a:rPr>
                  <a:t>方向，传说在黄帝时期</a:t>
                </a:r>
                <a:endParaRPr lang="en-US" altLang="zh-CN" sz="3200" b="1" dirty="0">
                  <a:solidFill>
                    <a:srgbClr val="FFFF00"/>
                  </a:solidFill>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mn-lt"/>
                    <a:ea typeface="+mn-ea"/>
                  </a:rPr>
                  <a:t>发明。</a:t>
                </a:r>
              </a:p>
            </p:txBody>
          </p:sp>
        </p:grpSp>
        <p:sp>
          <p:nvSpPr>
            <p:cNvPr id="18" name="TextBox 17"/>
            <p:cNvSpPr txBox="1">
              <a:spLocks noChangeArrowheads="1"/>
            </p:cNvSpPr>
            <p:nvPr/>
          </p:nvSpPr>
          <p:spPr bwMode="auto">
            <a:xfrm>
              <a:off x="1285875" y="5954713"/>
              <a:ext cx="1266825" cy="522287"/>
            </a:xfrm>
            <a:prstGeom prst="rect">
              <a:avLst/>
            </a:prstGeom>
            <a:noFill/>
            <a:ln w="9525">
              <a:noFill/>
              <a:miter lim="800000"/>
              <a:headEnd/>
              <a:tailEnd/>
            </a:ln>
          </p:spPr>
          <p:txBody>
            <a:bodyPr wrap="none">
              <a:spAutoFit/>
            </a:bodyPr>
            <a:lstStyle/>
            <a:p>
              <a:r>
                <a:rPr lang="zh-CN" altLang="en-US" sz="2800" b="1" dirty="0">
                  <a:latin typeface="Franklin Gothic Book"/>
                  <a:ea typeface="黑体" pitchFamily="2" charset="-122"/>
                </a:rPr>
                <a:t>指南车</a:t>
              </a:r>
            </a:p>
          </p:txBody>
        </p:sp>
      </p:grpSp>
      <p:grpSp>
        <p:nvGrpSpPr>
          <p:cNvPr id="23" name="组合 22"/>
          <p:cNvGrpSpPr/>
          <p:nvPr/>
        </p:nvGrpSpPr>
        <p:grpSpPr>
          <a:xfrm>
            <a:off x="3643313" y="2006600"/>
            <a:ext cx="2286000" cy="4460875"/>
            <a:chOff x="3643313" y="2006600"/>
            <a:chExt cx="2286000" cy="4460875"/>
          </a:xfrm>
        </p:grpSpPr>
        <p:sp>
          <p:nvSpPr>
            <p:cNvPr id="10" name="矩形 9"/>
            <p:cNvSpPr/>
            <p:nvPr/>
          </p:nvSpPr>
          <p:spPr>
            <a:xfrm>
              <a:off x="3643313" y="3571875"/>
              <a:ext cx="2286000" cy="23574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rPr>
                <a:t>汉代人们利用天然磁铁做成指南工具。</a:t>
              </a:r>
            </a:p>
          </p:txBody>
        </p:sp>
        <p:pic>
          <p:nvPicPr>
            <p:cNvPr id="14" name="图片 13" descr="汉朝的司南（模型）"/>
            <p:cNvPicPr>
              <a:picLocks noChangeAspect="1"/>
            </p:cNvPicPr>
            <p:nvPr/>
          </p:nvPicPr>
          <p:blipFill>
            <a:blip r:embed="rId3" cstate="print"/>
            <a:srcRect/>
            <a:stretch>
              <a:fillRect/>
            </a:stretch>
          </p:blipFill>
          <p:spPr bwMode="auto">
            <a:xfrm>
              <a:off x="3786188" y="2006600"/>
              <a:ext cx="1785937" cy="1303338"/>
            </a:xfrm>
            <a:prstGeom prst="rect">
              <a:avLst/>
            </a:prstGeom>
            <a:noFill/>
            <a:ln w="9525">
              <a:noFill/>
              <a:miter lim="800000"/>
              <a:headEnd/>
              <a:tailEnd/>
            </a:ln>
          </p:spPr>
        </p:pic>
        <p:sp>
          <p:nvSpPr>
            <p:cNvPr id="19" name="TextBox 18"/>
            <p:cNvSpPr txBox="1">
              <a:spLocks noChangeArrowheads="1"/>
            </p:cNvSpPr>
            <p:nvPr/>
          </p:nvSpPr>
          <p:spPr bwMode="auto">
            <a:xfrm>
              <a:off x="4343400" y="5943600"/>
              <a:ext cx="906462" cy="523875"/>
            </a:xfrm>
            <a:prstGeom prst="rect">
              <a:avLst/>
            </a:prstGeom>
            <a:noFill/>
            <a:ln w="9525">
              <a:noFill/>
              <a:miter lim="800000"/>
              <a:headEnd/>
              <a:tailEnd/>
            </a:ln>
          </p:spPr>
          <p:txBody>
            <a:bodyPr wrap="none">
              <a:spAutoFit/>
            </a:bodyPr>
            <a:lstStyle/>
            <a:p>
              <a:r>
                <a:rPr lang="zh-CN" altLang="en-US" sz="2800" b="1" dirty="0">
                  <a:latin typeface="Franklin Gothic Book"/>
                  <a:ea typeface="黑体" pitchFamily="2" charset="-122"/>
                </a:rPr>
                <a:t>司南</a:t>
              </a:r>
            </a:p>
          </p:txBody>
        </p:sp>
      </p:grpSp>
      <p:grpSp>
        <p:nvGrpSpPr>
          <p:cNvPr id="25" name="组合 24"/>
          <p:cNvGrpSpPr/>
          <p:nvPr/>
        </p:nvGrpSpPr>
        <p:grpSpPr>
          <a:xfrm>
            <a:off x="6072188" y="1928813"/>
            <a:ext cx="2286000" cy="4572000"/>
            <a:chOff x="6072188" y="1928813"/>
            <a:chExt cx="2286000" cy="4572000"/>
          </a:xfrm>
        </p:grpSpPr>
        <p:pic>
          <p:nvPicPr>
            <p:cNvPr id="15" name="图片 14" descr="宋朝的罗盘针（模型）"/>
            <p:cNvPicPr>
              <a:picLocks noChangeAspect="1"/>
            </p:cNvPicPr>
            <p:nvPr/>
          </p:nvPicPr>
          <p:blipFill>
            <a:blip r:embed="rId4" cstate="print"/>
            <a:srcRect/>
            <a:stretch>
              <a:fillRect/>
            </a:stretch>
          </p:blipFill>
          <p:spPr bwMode="auto">
            <a:xfrm>
              <a:off x="6357938" y="1928813"/>
              <a:ext cx="1714500" cy="1522412"/>
            </a:xfrm>
            <a:prstGeom prst="rect">
              <a:avLst/>
            </a:prstGeom>
            <a:noFill/>
            <a:ln w="9525">
              <a:noFill/>
              <a:miter lim="800000"/>
              <a:headEnd/>
              <a:tailEnd/>
            </a:ln>
          </p:spPr>
        </p:pic>
        <p:grpSp>
          <p:nvGrpSpPr>
            <p:cNvPr id="3" name="组合 22"/>
            <p:cNvGrpSpPr>
              <a:grpSpLocks/>
            </p:cNvGrpSpPr>
            <p:nvPr/>
          </p:nvGrpSpPr>
          <p:grpSpPr bwMode="auto">
            <a:xfrm>
              <a:off x="6072188" y="3571875"/>
              <a:ext cx="2286000" cy="2357438"/>
              <a:chOff x="5715008" y="2857496"/>
              <a:chExt cx="2143140" cy="3286148"/>
            </a:xfrm>
          </p:grpSpPr>
          <p:sp>
            <p:nvSpPr>
              <p:cNvPr id="9" name="矩形 8"/>
              <p:cNvSpPr/>
              <p:nvPr/>
            </p:nvSpPr>
            <p:spPr>
              <a:xfrm>
                <a:off x="5715008" y="2857496"/>
                <a:ext cx="2143140" cy="328614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17" name="矩形 16"/>
              <p:cNvSpPr/>
              <p:nvPr/>
            </p:nvSpPr>
            <p:spPr>
              <a:xfrm>
                <a:off x="5857884" y="3056656"/>
                <a:ext cx="2000264" cy="2974129"/>
              </a:xfrm>
              <a:prstGeom prst="rect">
                <a:avLst/>
              </a:prstGeom>
            </p:spPr>
            <p:txBody>
              <a:bodyPr>
                <a:spAutoFit/>
              </a:bodyPr>
              <a:lstStyle/>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mn-lt"/>
                    <a:ea typeface="+mn-ea"/>
                  </a:rPr>
                  <a:t>宋代使用</a:t>
                </a:r>
                <a:endParaRPr lang="en-US" altLang="zh-CN" sz="3200" b="1" dirty="0">
                  <a:solidFill>
                    <a:srgbClr val="FFFF00"/>
                  </a:solidFill>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mn-lt"/>
                    <a:ea typeface="+mn-ea"/>
                  </a:rPr>
                  <a:t>人造磁铁</a:t>
                </a:r>
                <a:endParaRPr lang="en-US" altLang="zh-CN" sz="3200" b="1" dirty="0">
                  <a:solidFill>
                    <a:srgbClr val="FFFF00"/>
                  </a:solidFill>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mn-lt"/>
                    <a:ea typeface="+mn-ea"/>
                  </a:rPr>
                  <a:t>制成的指南工具。</a:t>
                </a:r>
              </a:p>
            </p:txBody>
          </p:sp>
        </p:grpSp>
        <p:sp>
          <p:nvSpPr>
            <p:cNvPr id="20" name="TextBox 19"/>
            <p:cNvSpPr txBox="1"/>
            <p:nvPr/>
          </p:nvSpPr>
          <p:spPr>
            <a:xfrm>
              <a:off x="6643688" y="5976938"/>
              <a:ext cx="1266825" cy="523875"/>
            </a:xfrm>
            <a:prstGeom prst="rect">
              <a:avLst/>
            </a:prstGeom>
            <a:noFill/>
          </p:spPr>
          <p:txBody>
            <a:bodyPr wrap="none">
              <a:spAutoFit/>
            </a:bodyPr>
            <a:lstStyle/>
            <a:p>
              <a:pPr fontAlgn="auto">
                <a:spcBef>
                  <a:spcPts val="0"/>
                </a:spcBef>
                <a:spcAft>
                  <a:spcPts val="0"/>
                </a:spcAft>
                <a:defRPr/>
              </a:pPr>
              <a:r>
                <a:rPr lang="zh-CN" altLang="en-US" sz="2800" b="1" dirty="0">
                  <a:solidFill>
                    <a:srgbClr val="FF0000"/>
                  </a:solidFill>
                  <a:effectLst>
                    <a:outerShdw blurRad="38100" dist="38100" dir="2700000" algn="tl">
                      <a:srgbClr val="000000">
                        <a:alpha val="43137"/>
                      </a:srgbClr>
                    </a:outerShdw>
                  </a:effectLst>
                  <a:latin typeface="+mn-lt"/>
                  <a:ea typeface="+mn-ea"/>
                </a:rPr>
                <a:t>指南针</a:t>
              </a:r>
            </a:p>
          </p:txBody>
        </p:sp>
      </p:grpSp>
      <p:sp>
        <p:nvSpPr>
          <p:cNvPr id="22" name="文本框 1"/>
          <p:cNvSpPr txBox="1">
            <a:spLocks noChangeArrowheads="1"/>
          </p:cNvSpPr>
          <p:nvPr/>
        </p:nvSpPr>
        <p:spPr bwMode="auto">
          <a:xfrm>
            <a:off x="152400" y="838200"/>
            <a:ext cx="7600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Gill Sans MT" pitchFamily="34"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Gill Sans MT" pitchFamily="34"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Gill Sans MT" pitchFamily="34" charset="0"/>
              </a:defRPr>
            </a:lvl5pPr>
            <a:lvl6pPr marL="25146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6pPr>
            <a:lvl7pPr marL="29718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7pPr>
            <a:lvl8pPr marL="34290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8pPr>
            <a:lvl9pPr marL="38862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9pPr>
          </a:lstStyle>
          <a:p>
            <a:pPr eaLnBrk="1" hangingPunct="1">
              <a:lnSpc>
                <a:spcPct val="100000"/>
              </a:lnSpc>
              <a:spcBef>
                <a:spcPct val="0"/>
              </a:spcBef>
              <a:buClrTx/>
              <a:buSzTx/>
              <a:buFontTx/>
              <a:buNone/>
            </a:pPr>
            <a:r>
              <a:rPr lang="zh-CN" altLang="en-US" sz="3200" b="1" dirty="0">
                <a:latin typeface="楷体" pitchFamily="49" charset="-122"/>
                <a:ea typeface="楷体" pitchFamily="49" charset="-122"/>
              </a:rPr>
              <a:t>二、文明传播的向导员</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指南针的应用</a:t>
            </a:r>
          </a:p>
        </p:txBody>
      </p:sp>
      <p:sp>
        <p:nvSpPr>
          <p:cNvPr id="24" name="TextBox 23"/>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5" name="TextBox 4"/>
          <p:cNvSpPr txBox="1"/>
          <p:nvPr/>
        </p:nvSpPr>
        <p:spPr>
          <a:xfrm>
            <a:off x="304800" y="990600"/>
            <a:ext cx="3962400" cy="523220"/>
          </a:xfrm>
          <a:prstGeom prst="rect">
            <a:avLst/>
          </a:prstGeom>
          <a:noFill/>
        </p:spPr>
        <p:txBody>
          <a:bodyPr wrap="square" rtlCol="0">
            <a:spAutoFit/>
          </a:bodyPr>
          <a:lstStyle/>
          <a:p>
            <a:r>
              <a:rPr lang="zh-CN" altLang="en-US" sz="2800" b="1" dirty="0">
                <a:solidFill>
                  <a:srgbClr val="0000FF"/>
                </a:solidFill>
              </a:rPr>
              <a:t>指南针的演变</a:t>
            </a:r>
          </a:p>
        </p:txBody>
      </p:sp>
      <p:grpSp>
        <p:nvGrpSpPr>
          <p:cNvPr id="2" name="组合 15"/>
          <p:cNvGrpSpPr/>
          <p:nvPr/>
        </p:nvGrpSpPr>
        <p:grpSpPr>
          <a:xfrm>
            <a:off x="381000" y="3048000"/>
            <a:ext cx="1794741" cy="3348304"/>
            <a:chOff x="381000" y="3048000"/>
            <a:chExt cx="1794741" cy="3348304"/>
          </a:xfrm>
        </p:grpSpPr>
        <p:pic>
          <p:nvPicPr>
            <p:cNvPr id="7" name="Picture 10" descr="水浮法指南针模型這是北宋四種指南針之一。其結構是將幾段燈草橫穿在帶磁性的銅針上，放在盛水的瓷碗中，燈草連同磁針浮於水面，磁針即指示南北。這種指南針實用性強，最先應用於航海導航。模型是王振鐸先生據《夢溪筆談》﹑《本草衍義》的記載設計復原的"/>
            <p:cNvPicPr>
              <a:picLocks noChangeAspect="1" noChangeArrowheads="1"/>
            </p:cNvPicPr>
            <p:nvPr/>
          </p:nvPicPr>
          <p:blipFill>
            <a:blip r:embed="rId2" cstate="print"/>
            <a:srcRect/>
            <a:stretch>
              <a:fillRect/>
            </a:stretch>
          </p:blipFill>
          <p:spPr bwMode="auto">
            <a:xfrm>
              <a:off x="381000" y="3048000"/>
              <a:ext cx="1794741" cy="2133600"/>
            </a:xfrm>
            <a:prstGeom prst="rect">
              <a:avLst/>
            </a:prstGeom>
            <a:noFill/>
          </p:spPr>
        </p:pic>
        <p:sp>
          <p:nvSpPr>
            <p:cNvPr id="8" name="TextBox 7"/>
            <p:cNvSpPr txBox="1"/>
            <p:nvPr/>
          </p:nvSpPr>
          <p:spPr>
            <a:xfrm>
              <a:off x="685800" y="5486400"/>
              <a:ext cx="1219200" cy="909904"/>
            </a:xfrm>
            <a:prstGeom prst="rect">
              <a:avLst/>
            </a:prstGeom>
            <a:noFill/>
          </p:spPr>
          <p:txBody>
            <a:bodyPr wrap="square" lIns="78145" tIns="39072" rIns="78145" bIns="39072" rtlCol="0">
              <a:spAutoFit/>
            </a:bodyPr>
            <a:lstStyle/>
            <a:p>
              <a:r>
                <a:rPr lang="zh-TW" altLang="en-US" sz="2700" b="1" dirty="0">
                  <a:effectLst>
                    <a:outerShdw blurRad="38100" dist="38100" dir="2700000" algn="tl">
                      <a:srgbClr val="C0C0C0"/>
                    </a:outerShdw>
                  </a:effectLst>
                  <a:latin typeface="楷体" panose="02010609060101010101" pitchFamily="49" charset="-122"/>
                  <a:ea typeface="楷体" panose="02010609060101010101" pitchFamily="49" charset="-122"/>
                </a:rPr>
                <a:t>水浮法</a:t>
              </a:r>
              <a:endParaRPr lang="zh-CN" altLang="en-US" sz="27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endParaRPr lang="zh-CN" altLang="en-US" sz="2700" b="1" dirty="0">
                <a:latin typeface="楷体" panose="02010609060101010101" pitchFamily="49" charset="-122"/>
                <a:ea typeface="楷体" panose="02010609060101010101" pitchFamily="49" charset="-122"/>
              </a:endParaRPr>
            </a:p>
          </p:txBody>
        </p:sp>
      </p:grpSp>
      <p:grpSp>
        <p:nvGrpSpPr>
          <p:cNvPr id="3" name="组合 16"/>
          <p:cNvGrpSpPr/>
          <p:nvPr/>
        </p:nvGrpSpPr>
        <p:grpSpPr>
          <a:xfrm>
            <a:off x="2362200" y="2438400"/>
            <a:ext cx="1752600" cy="3571220"/>
            <a:chOff x="2362200" y="2438400"/>
            <a:chExt cx="1752600" cy="3571220"/>
          </a:xfrm>
        </p:grpSpPr>
        <p:pic>
          <p:nvPicPr>
            <p:cNvPr id="10" name="Picture 12" descr="缕悬法指南针模型北宋四種指南針之一。其結構是以獨根蠶絲用蠟黏接磁針中部，懸掛於木架上；架下放置方位盤。磁針垂於方位盤中心上方，靜止時，因地磁作用，其兩端分指南北。模型是王振鐸先生據《夢溪筆談》設計復原的。"/>
            <p:cNvPicPr>
              <a:picLocks noChangeAspect="1" noChangeArrowheads="1"/>
            </p:cNvPicPr>
            <p:nvPr/>
          </p:nvPicPr>
          <p:blipFill>
            <a:blip r:embed="rId3" cstate="print"/>
            <a:srcRect/>
            <a:stretch>
              <a:fillRect/>
            </a:stretch>
          </p:blipFill>
          <p:spPr bwMode="auto">
            <a:xfrm>
              <a:off x="2362200" y="2438400"/>
              <a:ext cx="1644117" cy="2735610"/>
            </a:xfrm>
            <a:prstGeom prst="rect">
              <a:avLst/>
            </a:prstGeom>
            <a:noFill/>
          </p:spPr>
        </p:pic>
        <p:sp>
          <p:nvSpPr>
            <p:cNvPr id="11" name="TextBox 10"/>
            <p:cNvSpPr txBox="1"/>
            <p:nvPr/>
          </p:nvSpPr>
          <p:spPr>
            <a:xfrm>
              <a:off x="2667000" y="5486400"/>
              <a:ext cx="1447800" cy="523220"/>
            </a:xfrm>
            <a:prstGeom prst="rect">
              <a:avLst/>
            </a:prstGeom>
            <a:noFill/>
          </p:spPr>
          <p:txBody>
            <a:bodyPr wrap="square" rtlCol="0">
              <a:spAutoFit/>
            </a:bodyPr>
            <a:lstStyle/>
            <a:p>
              <a:r>
                <a:rPr lang="zh-CN" altLang="en-US" sz="2800" b="1" dirty="0">
                  <a:effectLst>
                    <a:outerShdw blurRad="38100" dist="38100" dir="2700000" algn="tl">
                      <a:srgbClr val="C0C0C0"/>
                    </a:outerShdw>
                  </a:effectLst>
                  <a:latin typeface="楷体" panose="02010609060101010101" pitchFamily="49" charset="-122"/>
                  <a:ea typeface="楷体" panose="02010609060101010101" pitchFamily="49" charset="-122"/>
                  <a:sym typeface="+mn-ea"/>
                </a:rPr>
                <a:t>悬丝法</a:t>
              </a:r>
              <a:endParaRPr lang="zh-CN" altLang="en-US" sz="2800" dirty="0"/>
            </a:p>
          </p:txBody>
        </p:sp>
      </p:grpSp>
      <p:grpSp>
        <p:nvGrpSpPr>
          <p:cNvPr id="6" name="组合 3"/>
          <p:cNvGrpSpPr/>
          <p:nvPr/>
        </p:nvGrpSpPr>
        <p:grpSpPr>
          <a:xfrm>
            <a:off x="4191000" y="2514600"/>
            <a:ext cx="2439576" cy="3479601"/>
            <a:chOff x="-349" y="5886"/>
            <a:chExt cx="4941" cy="5634"/>
          </a:xfrm>
        </p:grpSpPr>
        <p:sp>
          <p:nvSpPr>
            <p:cNvPr id="13" name="Rectangle 5"/>
            <p:cNvSpPr>
              <a:spLocks noChangeArrowheads="1"/>
            </p:cNvSpPr>
            <p:nvPr/>
          </p:nvSpPr>
          <p:spPr bwMode="auto">
            <a:xfrm>
              <a:off x="732" y="10698"/>
              <a:ext cx="2723" cy="822"/>
            </a:xfrm>
            <a:prstGeom prst="rect">
              <a:avLst/>
            </a:prstGeom>
            <a:noFill/>
            <a:ln w="9525" algn="ctr">
              <a:noFill/>
              <a:miter lim="800000"/>
            </a:ln>
            <a:effectLst/>
          </p:spPr>
          <p:txBody>
            <a:bodyPr>
              <a:spAutoFit/>
            </a:bodyPr>
            <a:lstStyle/>
            <a:p>
              <a:r>
                <a:rPr lang="zh-CN" altLang="en-US" sz="2700" b="1" dirty="0">
                  <a:effectLst>
                    <a:outerShdw blurRad="38100" dist="38100" dir="2700000" algn="tl">
                      <a:srgbClr val="C0C0C0"/>
                    </a:outerShdw>
                  </a:effectLst>
                  <a:latin typeface="楷体" panose="02010609060101010101" pitchFamily="49" charset="-122"/>
                  <a:ea typeface="楷体" panose="02010609060101010101" pitchFamily="49" charset="-122"/>
                </a:rPr>
                <a:t>罗盘针</a:t>
              </a:r>
            </a:p>
          </p:txBody>
        </p:sp>
        <p:pic>
          <p:nvPicPr>
            <p:cNvPr id="14" name="图片 13" descr="t01465017124bb752d3.gif"/>
            <p:cNvPicPr>
              <a:picLocks noChangeAspect="1"/>
            </p:cNvPicPr>
            <p:nvPr/>
          </p:nvPicPr>
          <p:blipFill>
            <a:blip r:embed="rId4" cstate="print"/>
            <a:srcRect b="8333"/>
            <a:stretch>
              <a:fillRect/>
            </a:stretch>
          </p:blipFill>
          <p:spPr>
            <a:xfrm>
              <a:off x="-349" y="5886"/>
              <a:ext cx="4941" cy="4705"/>
            </a:xfrm>
            <a:prstGeom prst="rect">
              <a:avLst/>
            </a:prstGeom>
          </p:spPr>
        </p:pic>
      </p:grpSp>
      <p:grpSp>
        <p:nvGrpSpPr>
          <p:cNvPr id="9" name="组合 17"/>
          <p:cNvGrpSpPr/>
          <p:nvPr/>
        </p:nvGrpSpPr>
        <p:grpSpPr>
          <a:xfrm>
            <a:off x="6781800" y="2057400"/>
            <a:ext cx="2133600" cy="3936831"/>
            <a:chOff x="6781800" y="2057400"/>
            <a:chExt cx="2133600" cy="3936831"/>
          </a:xfrm>
        </p:grpSpPr>
        <p:pic>
          <p:nvPicPr>
            <p:cNvPr id="16" name="图片 15" descr="0.jpg"/>
            <p:cNvPicPr>
              <a:picLocks noChangeAspect="1"/>
            </p:cNvPicPr>
            <p:nvPr/>
          </p:nvPicPr>
          <p:blipFill>
            <a:blip r:embed="rId5" cstate="print"/>
            <a:stretch>
              <a:fillRect/>
            </a:stretch>
          </p:blipFill>
          <p:spPr>
            <a:xfrm>
              <a:off x="6858000" y="2057400"/>
              <a:ext cx="1891352" cy="3352800"/>
            </a:xfrm>
            <a:prstGeom prst="rect">
              <a:avLst/>
            </a:prstGeom>
          </p:spPr>
        </p:pic>
        <p:sp>
          <p:nvSpPr>
            <p:cNvPr id="17" name="TextBox 16"/>
            <p:cNvSpPr txBox="1"/>
            <p:nvPr/>
          </p:nvSpPr>
          <p:spPr>
            <a:xfrm>
              <a:off x="6781800" y="5486400"/>
              <a:ext cx="2133600" cy="507831"/>
            </a:xfrm>
            <a:prstGeom prst="rect">
              <a:avLst/>
            </a:prstGeom>
            <a:noFill/>
          </p:spPr>
          <p:txBody>
            <a:bodyPr wrap="square" rtlCol="0">
              <a:spAutoFit/>
            </a:bodyPr>
            <a:lstStyle/>
            <a:p>
              <a:r>
                <a:rPr lang="zh-CN" altLang="en-US" sz="2700" b="1" dirty="0">
                  <a:effectLst>
                    <a:outerShdw blurRad="38100" dist="38100" dir="2700000" algn="tl">
                      <a:srgbClr val="C0C0C0"/>
                    </a:outerShdw>
                  </a:effectLst>
                  <a:latin typeface="楷体" panose="02010609060101010101" pitchFamily="49" charset="-122"/>
                  <a:ea typeface="楷体" panose="02010609060101010101" pitchFamily="49" charset="-122"/>
                </a:rPr>
                <a:t>持罗盘陶俑</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688" y="685800"/>
            <a:ext cx="8977312" cy="3046988"/>
          </a:xfrm>
          <a:prstGeom prst="rect">
            <a:avLst/>
          </a:prstGeom>
          <a:noFill/>
        </p:spPr>
        <p:txBody>
          <a:bodyPr wrap="square">
            <a:spAutoFit/>
          </a:bodyPr>
          <a:lstStyle/>
          <a:p>
            <a:pPr fontAlgn="auto">
              <a:spcBef>
                <a:spcPts val="0"/>
              </a:spcBef>
              <a:spcAft>
                <a:spcPts val="0"/>
              </a:spcAft>
              <a:defRPr/>
            </a:pPr>
            <a:r>
              <a:rPr lang="zh-CN" altLang="en-US" sz="2400" b="1" dirty="0">
                <a:effectLst>
                  <a:outerShdw blurRad="38100" dist="38100" dir="2700000" algn="tl">
                    <a:srgbClr val="000000">
                      <a:alpha val="43137"/>
                    </a:srgbClr>
                  </a:outerShdw>
                </a:effectLst>
                <a:latin typeface="隶书" pitchFamily="49" charset="-122"/>
                <a:ea typeface="隶书" pitchFamily="49" charset="-122"/>
              </a:rPr>
              <a:t>史料研读</a:t>
            </a:r>
            <a:endParaRPr lang="en-US" altLang="zh-CN" sz="2400" b="1" dirty="0">
              <a:effectLst>
                <a:outerShdw blurRad="38100" dist="38100" dir="2700000" algn="tl">
                  <a:srgbClr val="000000">
                    <a:alpha val="43137"/>
                  </a:srgbClr>
                </a:outerShdw>
              </a:effectLst>
              <a:latin typeface="隶书" pitchFamily="49" charset="-122"/>
              <a:ea typeface="隶书" pitchFamily="49" charset="-122"/>
            </a:endParaRPr>
          </a:p>
          <a:p>
            <a:pPr fontAlgn="auto">
              <a:spcBef>
                <a:spcPts val="0"/>
              </a:spcBef>
              <a:spcAft>
                <a:spcPts val="0"/>
              </a:spcAft>
              <a:defRPr/>
            </a:pPr>
            <a:r>
              <a:rPr lang="zh-CN" altLang="en-US" sz="2800" b="1" dirty="0">
                <a:latin typeface="仿宋" pitchFamily="49" charset="-122"/>
                <a:ea typeface="仿宋" pitchFamily="49" charset="-122"/>
              </a:rPr>
              <a:t>材料一：</a:t>
            </a:r>
            <a:r>
              <a:rPr lang="en-US" altLang="zh-CN" sz="2800" b="1" dirty="0">
                <a:latin typeface="仿宋" pitchFamily="49" charset="-122"/>
                <a:ea typeface="仿宋" pitchFamily="49" charset="-122"/>
              </a:rPr>
              <a:t>“</a:t>
            </a:r>
            <a:r>
              <a:rPr lang="zh-CN" altLang="en-US" sz="2800" b="1" dirty="0">
                <a:latin typeface="仿宋" pitchFamily="49" charset="-122"/>
                <a:ea typeface="仿宋" pitchFamily="49" charset="-122"/>
              </a:rPr>
              <a:t>舟师识地理，夜则观星，昼则观日，阴晦则观指南针。</a:t>
            </a:r>
            <a:r>
              <a:rPr lang="en-US" altLang="zh-CN" sz="2800" b="1" dirty="0">
                <a:latin typeface="仿宋" pitchFamily="49" charset="-122"/>
                <a:ea typeface="仿宋" pitchFamily="49" charset="-122"/>
              </a:rPr>
              <a:t>”</a:t>
            </a:r>
          </a:p>
          <a:p>
            <a:pPr algn="r" fontAlgn="auto">
              <a:spcBef>
                <a:spcPts val="0"/>
              </a:spcBef>
              <a:spcAft>
                <a:spcPts val="0"/>
              </a:spcAft>
              <a:defRPr/>
            </a:pPr>
            <a:r>
              <a:rPr lang="en-US" altLang="zh-CN" sz="2800" b="1" dirty="0">
                <a:latin typeface="仿宋" pitchFamily="49" charset="-122"/>
                <a:ea typeface="仿宋" pitchFamily="49" charset="-122"/>
              </a:rPr>
              <a:t>——</a:t>
            </a:r>
            <a:r>
              <a:rPr lang="zh-CN" altLang="en-US" sz="2800" b="1" dirty="0">
                <a:latin typeface="仿宋" pitchFamily="49" charset="-122"/>
                <a:ea typeface="仿宋" pitchFamily="49" charset="-122"/>
              </a:rPr>
              <a:t>（北宋）朱彧《萍州可谈》</a:t>
            </a:r>
          </a:p>
          <a:p>
            <a:pPr fontAlgn="auto">
              <a:spcBef>
                <a:spcPts val="0"/>
              </a:spcBef>
              <a:spcAft>
                <a:spcPts val="0"/>
              </a:spcAft>
              <a:defRPr/>
            </a:pPr>
            <a:r>
              <a:rPr lang="zh-CN" altLang="en-US" sz="2800" b="1" dirty="0">
                <a:latin typeface="仿宋" pitchFamily="49" charset="-122"/>
                <a:ea typeface="仿宋" pitchFamily="49" charset="-122"/>
              </a:rPr>
              <a:t>材料二：</a:t>
            </a:r>
            <a:r>
              <a:rPr lang="en-US" altLang="zh-CN" sz="2800" b="1" dirty="0">
                <a:latin typeface="仿宋" pitchFamily="49" charset="-122"/>
                <a:ea typeface="仿宋" pitchFamily="49" charset="-122"/>
              </a:rPr>
              <a:t>“</a:t>
            </a:r>
            <a:r>
              <a:rPr lang="zh-CN" altLang="en-US" sz="2800" b="1" dirty="0">
                <a:latin typeface="仿宋" pitchFamily="49" charset="-122"/>
                <a:ea typeface="仿宋" pitchFamily="49" charset="-122"/>
              </a:rPr>
              <a:t>渺茫无际，天水一色，舟舶往来，唯以指南针为则。昼夜守视为谨，毫厘之差，生死系矣。</a:t>
            </a:r>
            <a:r>
              <a:rPr lang="en-US" altLang="zh-CN" sz="2800" b="1" dirty="0">
                <a:latin typeface="仿宋" pitchFamily="49" charset="-122"/>
                <a:ea typeface="仿宋" pitchFamily="49" charset="-122"/>
              </a:rPr>
              <a:t>”</a:t>
            </a:r>
          </a:p>
          <a:p>
            <a:pPr algn="r" fontAlgn="auto">
              <a:spcBef>
                <a:spcPts val="0"/>
              </a:spcBef>
              <a:spcAft>
                <a:spcPts val="0"/>
              </a:spcAft>
              <a:defRPr/>
            </a:pPr>
            <a:r>
              <a:rPr lang="en-US" altLang="zh-CN" sz="2800" b="1" dirty="0">
                <a:latin typeface="仿宋" pitchFamily="49" charset="-122"/>
                <a:ea typeface="仿宋" pitchFamily="49" charset="-122"/>
              </a:rPr>
              <a:t>——</a:t>
            </a:r>
            <a:r>
              <a:rPr lang="zh-CN" altLang="en-US" sz="2800" b="1" dirty="0">
                <a:latin typeface="仿宋" pitchFamily="49" charset="-122"/>
                <a:ea typeface="仿宋" pitchFamily="49" charset="-122"/>
              </a:rPr>
              <a:t>（南宋）赵汝适《诸蕃志》</a:t>
            </a:r>
            <a:endParaRPr lang="en-US" altLang="zh-CN" sz="2800" b="1" dirty="0">
              <a:latin typeface="仿宋" pitchFamily="49" charset="-122"/>
              <a:ea typeface="仿宋" pitchFamily="49" charset="-122"/>
            </a:endParaRPr>
          </a:p>
        </p:txBody>
      </p:sp>
      <p:sp>
        <p:nvSpPr>
          <p:cNvPr id="9" name="矩形 8"/>
          <p:cNvSpPr/>
          <p:nvPr/>
        </p:nvSpPr>
        <p:spPr>
          <a:xfrm>
            <a:off x="7543800" y="1524000"/>
            <a:ext cx="1428750" cy="46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FF0000"/>
              </a:solidFill>
            </a:endParaRPr>
          </a:p>
        </p:txBody>
      </p:sp>
      <p:sp>
        <p:nvSpPr>
          <p:cNvPr id="10" name="矩形 9"/>
          <p:cNvSpPr/>
          <p:nvPr/>
        </p:nvSpPr>
        <p:spPr>
          <a:xfrm>
            <a:off x="304800" y="1905000"/>
            <a:ext cx="1500188" cy="46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p:nvPr/>
        </p:nvSpPr>
        <p:spPr>
          <a:xfrm>
            <a:off x="304800" y="3200400"/>
            <a:ext cx="1143000" cy="46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7391400" y="2743200"/>
            <a:ext cx="1428750" cy="46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14"/>
          <p:cNvSpPr txBox="1"/>
          <p:nvPr/>
        </p:nvSpPr>
        <p:spPr>
          <a:xfrm>
            <a:off x="609600" y="3733800"/>
            <a:ext cx="7924800" cy="523220"/>
          </a:xfrm>
          <a:prstGeom prst="rect">
            <a:avLst/>
          </a:prstGeom>
          <a:noFill/>
        </p:spPr>
        <p:txBody>
          <a:bodyPr wrap="square" rtlCol="0">
            <a:spAutoFit/>
          </a:bodyPr>
          <a:lstStyle/>
          <a:p>
            <a:r>
              <a:rPr lang="zh-CN" altLang="en-US" sz="2800" b="1" dirty="0">
                <a:solidFill>
                  <a:srgbClr val="0000FF"/>
                </a:solidFill>
              </a:rPr>
              <a:t>以上两则材料分别说明了什么？</a:t>
            </a:r>
          </a:p>
        </p:txBody>
      </p:sp>
      <p:sp>
        <p:nvSpPr>
          <p:cNvPr id="16" name="TextBox 15"/>
          <p:cNvSpPr txBox="1"/>
          <p:nvPr/>
        </p:nvSpPr>
        <p:spPr>
          <a:xfrm>
            <a:off x="838200" y="4419600"/>
            <a:ext cx="7982272" cy="1569660"/>
          </a:xfrm>
          <a:prstGeom prst="rect">
            <a:avLst/>
          </a:prstGeom>
          <a:noFill/>
        </p:spPr>
        <p:txBody>
          <a:bodyPr wrap="square" rtlCol="0">
            <a:spAutoFit/>
          </a:bodyPr>
          <a:lstStyle/>
          <a:p>
            <a:r>
              <a:rPr lang="zh-CN" altLang="en-US" sz="2400" b="1" dirty="0">
                <a:solidFill>
                  <a:srgbClr val="FF0000"/>
                </a:solidFill>
              </a:rPr>
              <a:t>材料一：北宋末年，中国航海开始使用指南针，这是世界 </a:t>
            </a:r>
            <a:endParaRPr lang="en-US" altLang="zh-CN" sz="2400" b="1" dirty="0">
              <a:solidFill>
                <a:srgbClr val="FF0000"/>
              </a:solidFill>
            </a:endParaRPr>
          </a:p>
          <a:p>
            <a:r>
              <a:rPr lang="en-US" altLang="zh-CN" sz="2400" b="1" dirty="0">
                <a:solidFill>
                  <a:srgbClr val="FF0000"/>
                </a:solidFill>
              </a:rPr>
              <a:t>               </a:t>
            </a:r>
            <a:r>
              <a:rPr lang="zh-CN" altLang="en-US" sz="2400" b="1" dirty="0">
                <a:solidFill>
                  <a:srgbClr val="FF0000"/>
                </a:solidFill>
              </a:rPr>
              <a:t>航海史上使用指南针航海的最早记录。</a:t>
            </a:r>
            <a:endParaRPr lang="en-US" altLang="zh-CN" sz="2400" b="1" dirty="0">
              <a:solidFill>
                <a:srgbClr val="FF0000"/>
              </a:solidFill>
            </a:endParaRPr>
          </a:p>
          <a:p>
            <a:endParaRPr lang="en-US" altLang="zh-CN" sz="2400" b="1" dirty="0">
              <a:solidFill>
                <a:srgbClr val="FF0000"/>
              </a:solidFill>
            </a:endParaRPr>
          </a:p>
          <a:p>
            <a:r>
              <a:rPr lang="zh-CN" altLang="en-US" sz="2400" b="1" dirty="0">
                <a:solidFill>
                  <a:srgbClr val="FF0000"/>
                </a:solidFill>
              </a:rPr>
              <a:t>材料二：南宋时，指南针已经广泛应用于航海。</a:t>
            </a:r>
            <a:endParaRPr lang="en-US" altLang="zh-CN" sz="2400" b="1" dirty="0">
              <a:solidFill>
                <a:srgbClr val="FF0000"/>
              </a:solidFill>
            </a:endParaRPr>
          </a:p>
        </p:txBody>
      </p:sp>
      <p:sp>
        <p:nvSpPr>
          <p:cNvPr id="19" name="TextBox 18"/>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3" grpId="0" animBg="1"/>
      <p:bldP spid="14" grpId="0" animBg="1"/>
      <p:bldP spid="15" grpId="0"/>
      <p:bldP spid="16"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762000"/>
            <a:ext cx="9144000" cy="3539430"/>
          </a:xfrm>
          <a:prstGeom prst="rect">
            <a:avLst/>
          </a:prstGeom>
          <a:noFill/>
        </p:spPr>
        <p:txBody>
          <a:bodyPr>
            <a:spAutoFit/>
          </a:bodyPr>
          <a:lstStyle/>
          <a:p>
            <a:pPr fontAlgn="auto">
              <a:spcBef>
                <a:spcPts val="0"/>
              </a:spcBef>
              <a:spcAft>
                <a:spcPts val="0"/>
              </a:spcAft>
              <a:defRPr/>
            </a:pPr>
            <a:r>
              <a:rPr lang="zh-CN" altLang="en-US" sz="2800" b="1" dirty="0">
                <a:effectLst>
                  <a:outerShdw blurRad="38100" dist="38100" dir="2700000" algn="tl">
                    <a:srgbClr val="000000">
                      <a:alpha val="43137"/>
                    </a:srgbClr>
                  </a:outerShdw>
                </a:effectLst>
                <a:latin typeface="隶书" pitchFamily="49" charset="-122"/>
                <a:ea typeface="隶书" pitchFamily="49" charset="-122"/>
              </a:rPr>
              <a:t>史料研读</a:t>
            </a:r>
            <a:endParaRPr lang="en-US" altLang="zh-CN" sz="2800" b="1" dirty="0">
              <a:effectLst>
                <a:outerShdw blurRad="38100" dist="38100" dir="2700000" algn="tl">
                  <a:srgbClr val="000000">
                    <a:alpha val="43137"/>
                  </a:srgbClr>
                </a:outerShdw>
              </a:effectLst>
              <a:latin typeface="隶书" pitchFamily="49" charset="-122"/>
              <a:ea typeface="隶书" pitchFamily="49" charset="-122"/>
            </a:endParaRPr>
          </a:p>
          <a:p>
            <a:pPr fontAlgn="auto">
              <a:spcBef>
                <a:spcPts val="0"/>
              </a:spcBef>
              <a:spcAft>
                <a:spcPts val="0"/>
              </a:spcAft>
              <a:defRPr/>
            </a:pPr>
            <a:endParaRPr lang="en-US" altLang="zh-CN" sz="2800" dirty="0">
              <a:latin typeface="黑体" panose="02010609060101010101" charset="-122"/>
              <a:ea typeface="黑体" panose="02010609060101010101" charset="-122"/>
            </a:endParaRPr>
          </a:p>
          <a:p>
            <a:pPr fontAlgn="auto">
              <a:spcBef>
                <a:spcPts val="0"/>
              </a:spcBef>
              <a:spcAft>
                <a:spcPts val="0"/>
              </a:spcAft>
              <a:defRPr/>
            </a:pPr>
            <a:r>
              <a:rPr lang="zh-CN" altLang="en-US" sz="2800" b="1" dirty="0">
                <a:latin typeface="仿宋" pitchFamily="49" charset="-122"/>
                <a:ea typeface="仿宋" pitchFamily="49" charset="-122"/>
              </a:rPr>
              <a:t>材料三：“指南针知识是十二世纪（南宋时），通过西辽经陆路传到西方的。”</a:t>
            </a:r>
            <a:r>
              <a:rPr lang="en-US" altLang="zh-CN" sz="2800" b="1" dirty="0">
                <a:latin typeface="仿宋" pitchFamily="49" charset="-122"/>
                <a:ea typeface="仿宋" pitchFamily="49" charset="-122"/>
              </a:rPr>
              <a:t>               </a:t>
            </a:r>
          </a:p>
          <a:p>
            <a:pPr algn="r" fontAlgn="auto">
              <a:spcBef>
                <a:spcPts val="0"/>
              </a:spcBef>
              <a:spcAft>
                <a:spcPts val="0"/>
              </a:spcAft>
              <a:defRPr/>
            </a:pPr>
            <a:r>
              <a:rPr lang="en-US" altLang="zh-CN" sz="2800" b="1" dirty="0">
                <a:latin typeface="仿宋" pitchFamily="49" charset="-122"/>
                <a:ea typeface="仿宋" pitchFamily="49" charset="-122"/>
              </a:rPr>
              <a:t> ——</a:t>
            </a:r>
            <a:r>
              <a:rPr lang="zh-CN" altLang="en-US" sz="2800" b="1" dirty="0">
                <a:latin typeface="仿宋" pitchFamily="49" charset="-122"/>
                <a:ea typeface="仿宋" pitchFamily="49" charset="-122"/>
              </a:rPr>
              <a:t>（英）李约瑟 </a:t>
            </a:r>
            <a:r>
              <a:rPr lang="en-US" altLang="zh-CN" sz="2800" b="1" dirty="0">
                <a:latin typeface="仿宋" pitchFamily="49" charset="-122"/>
                <a:ea typeface="仿宋" pitchFamily="49" charset="-122"/>
              </a:rPr>
              <a:t>《</a:t>
            </a:r>
            <a:r>
              <a:rPr lang="zh-CN" altLang="en-US" sz="2800" b="1" dirty="0">
                <a:latin typeface="仿宋" pitchFamily="49" charset="-122"/>
                <a:ea typeface="仿宋" pitchFamily="49" charset="-122"/>
              </a:rPr>
              <a:t>中国科学技术史</a:t>
            </a:r>
            <a:r>
              <a:rPr lang="en-US" altLang="zh-CN" sz="2800" b="1" dirty="0">
                <a:latin typeface="仿宋" pitchFamily="49" charset="-122"/>
                <a:ea typeface="仿宋" pitchFamily="49" charset="-122"/>
              </a:rPr>
              <a:t>》</a:t>
            </a:r>
          </a:p>
          <a:p>
            <a:pPr algn="ctr" fontAlgn="auto">
              <a:spcBef>
                <a:spcPts val="0"/>
              </a:spcBef>
              <a:spcAft>
                <a:spcPts val="0"/>
              </a:spcAft>
              <a:defRPr/>
            </a:pPr>
            <a:endParaRPr lang="en-US" altLang="zh-CN" sz="2800" b="1" dirty="0">
              <a:solidFill>
                <a:srgbClr val="0000CC"/>
              </a:solidFill>
              <a:latin typeface="黑体" panose="02010609060101010101" charset="-122"/>
              <a:ea typeface="黑体" panose="02010609060101010101" charset="-122"/>
            </a:endParaRPr>
          </a:p>
          <a:p>
            <a:pPr algn="ctr" fontAlgn="auto">
              <a:spcBef>
                <a:spcPts val="0"/>
              </a:spcBef>
              <a:spcAft>
                <a:spcPts val="0"/>
              </a:spcAft>
              <a:defRPr/>
            </a:pPr>
            <a:r>
              <a:rPr lang="zh-CN" altLang="en-US" sz="2800" b="1" dirty="0">
                <a:solidFill>
                  <a:srgbClr val="0000CC"/>
                </a:solidFill>
                <a:latin typeface="黑体" panose="02010609060101010101" charset="-122"/>
                <a:ea typeface="黑体" panose="02010609060101010101" charset="-122"/>
              </a:rPr>
              <a:t>从材料三中，你能得到什么信息？</a:t>
            </a:r>
            <a:endParaRPr lang="en-US" altLang="zh-CN" sz="2800" b="1" dirty="0">
              <a:solidFill>
                <a:srgbClr val="0000CC"/>
              </a:solidFill>
              <a:latin typeface="黑体" panose="02010609060101010101" charset="-122"/>
              <a:ea typeface="黑体" panose="02010609060101010101" charset="-122"/>
            </a:endParaRPr>
          </a:p>
          <a:p>
            <a:pPr algn="ctr" fontAlgn="auto">
              <a:spcBef>
                <a:spcPts val="0"/>
              </a:spcBef>
              <a:spcAft>
                <a:spcPts val="0"/>
              </a:spcAft>
              <a:defRPr/>
            </a:pPr>
            <a:endParaRPr lang="zh-CN" altLang="en-US" sz="2800" dirty="0">
              <a:latin typeface="黑体" panose="02010609060101010101" charset="-122"/>
              <a:ea typeface="黑体" panose="02010609060101010101" charset="-122"/>
            </a:endParaRPr>
          </a:p>
        </p:txBody>
      </p:sp>
      <p:pic>
        <p:nvPicPr>
          <p:cNvPr id="16" name="图片 15" descr="timg.jpg"/>
          <p:cNvPicPr>
            <a:picLocks noChangeAspect="1"/>
          </p:cNvPicPr>
          <p:nvPr/>
        </p:nvPicPr>
        <p:blipFill>
          <a:blip r:embed="rId3" cstate="print"/>
          <a:srcRect/>
          <a:stretch>
            <a:fillRect/>
          </a:stretch>
        </p:blipFill>
        <p:spPr bwMode="auto">
          <a:xfrm>
            <a:off x="642938" y="3429000"/>
            <a:ext cx="8072437" cy="3214688"/>
          </a:xfrm>
          <a:prstGeom prst="rect">
            <a:avLst/>
          </a:prstGeom>
          <a:noFill/>
          <a:ln w="9525">
            <a:noFill/>
            <a:miter lim="800000"/>
            <a:headEnd/>
            <a:tailEnd/>
          </a:ln>
        </p:spPr>
      </p:pic>
      <p:grpSp>
        <p:nvGrpSpPr>
          <p:cNvPr id="3" name="组合 16"/>
          <p:cNvGrpSpPr>
            <a:grpSpLocks/>
          </p:cNvGrpSpPr>
          <p:nvPr/>
        </p:nvGrpSpPr>
        <p:grpSpPr bwMode="auto">
          <a:xfrm>
            <a:off x="7143750" y="3568700"/>
            <a:ext cx="500063" cy="876300"/>
            <a:chOff x="6929454" y="3568487"/>
            <a:chExt cx="500066" cy="875851"/>
          </a:xfrm>
        </p:grpSpPr>
        <p:pic>
          <p:nvPicPr>
            <p:cNvPr id="19472" name="图片 17" descr="宋朝的罗盘针（模型）"/>
            <p:cNvPicPr>
              <a:picLocks noChangeAspect="1"/>
            </p:cNvPicPr>
            <p:nvPr/>
          </p:nvPicPr>
          <p:blipFill>
            <a:blip r:embed="rId4" cstate="print"/>
            <a:srcRect/>
            <a:stretch>
              <a:fillRect/>
            </a:stretch>
          </p:blipFill>
          <p:spPr bwMode="auto">
            <a:xfrm>
              <a:off x="6929454" y="4000504"/>
              <a:ext cx="500066" cy="443834"/>
            </a:xfrm>
            <a:prstGeom prst="rect">
              <a:avLst/>
            </a:prstGeom>
            <a:noFill/>
            <a:ln w="9525">
              <a:noFill/>
              <a:miter lim="800000"/>
              <a:headEnd/>
              <a:tailEnd/>
            </a:ln>
          </p:spPr>
        </p:pic>
        <p:sp>
          <p:nvSpPr>
            <p:cNvPr id="19473" name="TextBox 18"/>
            <p:cNvSpPr txBox="1">
              <a:spLocks noChangeArrowheads="1"/>
            </p:cNvSpPr>
            <p:nvPr/>
          </p:nvSpPr>
          <p:spPr bwMode="auto">
            <a:xfrm>
              <a:off x="6929454" y="3568487"/>
              <a:ext cx="418704" cy="646331"/>
            </a:xfrm>
            <a:prstGeom prst="rect">
              <a:avLst/>
            </a:prstGeom>
            <a:noFill/>
            <a:ln w="9525">
              <a:noFill/>
              <a:miter lim="800000"/>
              <a:headEnd/>
              <a:tailEnd/>
            </a:ln>
          </p:spPr>
          <p:txBody>
            <a:bodyPr wrap="none">
              <a:spAutoFit/>
            </a:bodyPr>
            <a:lstStyle/>
            <a:p>
              <a:r>
                <a:rPr lang="en-US" altLang="zh-CN" sz="3600" b="1">
                  <a:solidFill>
                    <a:srgbClr val="FF0000"/>
                  </a:solidFill>
                  <a:latin typeface="Franklin Gothic Book"/>
                  <a:ea typeface="黑体" pitchFamily="2" charset="-122"/>
                </a:rPr>
                <a:t>1</a:t>
              </a:r>
              <a:endParaRPr lang="zh-CN" altLang="en-US" sz="3600" b="1">
                <a:solidFill>
                  <a:srgbClr val="FF0000"/>
                </a:solidFill>
                <a:latin typeface="Franklin Gothic Book"/>
                <a:ea typeface="黑体" pitchFamily="2" charset="-122"/>
              </a:endParaRPr>
            </a:p>
          </p:txBody>
        </p:sp>
      </p:grpSp>
      <p:grpSp>
        <p:nvGrpSpPr>
          <p:cNvPr id="4" name="组合 19"/>
          <p:cNvGrpSpPr>
            <a:grpSpLocks/>
          </p:cNvGrpSpPr>
          <p:nvPr/>
        </p:nvGrpSpPr>
        <p:grpSpPr bwMode="auto">
          <a:xfrm>
            <a:off x="5786438" y="3640138"/>
            <a:ext cx="482600" cy="860425"/>
            <a:chOff x="5572132" y="3639925"/>
            <a:chExt cx="482934" cy="860645"/>
          </a:xfrm>
        </p:grpSpPr>
        <p:pic>
          <p:nvPicPr>
            <p:cNvPr id="19470" name="图片 20" descr="宋朝的罗盘针（模型）"/>
            <p:cNvPicPr>
              <a:picLocks noChangeAspect="1"/>
            </p:cNvPicPr>
            <p:nvPr/>
          </p:nvPicPr>
          <p:blipFill>
            <a:blip r:embed="rId5" cstate="print"/>
            <a:srcRect/>
            <a:stretch>
              <a:fillRect/>
            </a:stretch>
          </p:blipFill>
          <p:spPr bwMode="auto">
            <a:xfrm>
              <a:off x="5572132" y="4071942"/>
              <a:ext cx="482934" cy="428628"/>
            </a:xfrm>
            <a:prstGeom prst="rect">
              <a:avLst/>
            </a:prstGeom>
            <a:noFill/>
            <a:ln w="9525">
              <a:noFill/>
              <a:miter lim="800000"/>
              <a:headEnd/>
              <a:tailEnd/>
            </a:ln>
          </p:spPr>
        </p:pic>
        <p:sp>
          <p:nvSpPr>
            <p:cNvPr id="19471" name="TextBox 21"/>
            <p:cNvSpPr txBox="1">
              <a:spLocks noChangeArrowheads="1"/>
            </p:cNvSpPr>
            <p:nvPr/>
          </p:nvSpPr>
          <p:spPr bwMode="auto">
            <a:xfrm>
              <a:off x="5572132" y="3639925"/>
              <a:ext cx="418704" cy="646331"/>
            </a:xfrm>
            <a:prstGeom prst="rect">
              <a:avLst/>
            </a:prstGeom>
            <a:noFill/>
            <a:ln w="9525">
              <a:noFill/>
              <a:miter lim="800000"/>
              <a:headEnd/>
              <a:tailEnd/>
            </a:ln>
          </p:spPr>
          <p:txBody>
            <a:bodyPr wrap="none">
              <a:spAutoFit/>
            </a:bodyPr>
            <a:lstStyle/>
            <a:p>
              <a:r>
                <a:rPr lang="en-US" altLang="zh-CN" sz="3600" b="1">
                  <a:solidFill>
                    <a:srgbClr val="FF0000"/>
                  </a:solidFill>
                  <a:latin typeface="Franklin Gothic Book"/>
                  <a:ea typeface="黑体" pitchFamily="2" charset="-122"/>
                </a:rPr>
                <a:t>2</a:t>
              </a:r>
              <a:endParaRPr lang="zh-CN" altLang="en-US" sz="3600" b="1">
                <a:solidFill>
                  <a:srgbClr val="FF0000"/>
                </a:solidFill>
                <a:latin typeface="Franklin Gothic Book"/>
                <a:ea typeface="黑体" pitchFamily="2" charset="-122"/>
              </a:endParaRPr>
            </a:p>
          </p:txBody>
        </p:sp>
      </p:grpSp>
      <p:grpSp>
        <p:nvGrpSpPr>
          <p:cNvPr id="5" name="组合 22"/>
          <p:cNvGrpSpPr>
            <a:grpSpLocks/>
          </p:cNvGrpSpPr>
          <p:nvPr/>
        </p:nvGrpSpPr>
        <p:grpSpPr bwMode="auto">
          <a:xfrm>
            <a:off x="4786313" y="3429000"/>
            <a:ext cx="482600" cy="857250"/>
            <a:chOff x="4572000" y="3429000"/>
            <a:chExt cx="482934" cy="857256"/>
          </a:xfrm>
        </p:grpSpPr>
        <p:pic>
          <p:nvPicPr>
            <p:cNvPr id="19468" name="图片 23" descr="宋朝的罗盘针（模型）"/>
            <p:cNvPicPr>
              <a:picLocks noChangeAspect="1"/>
            </p:cNvPicPr>
            <p:nvPr/>
          </p:nvPicPr>
          <p:blipFill>
            <a:blip r:embed="rId5" cstate="print"/>
            <a:srcRect/>
            <a:stretch>
              <a:fillRect/>
            </a:stretch>
          </p:blipFill>
          <p:spPr bwMode="auto">
            <a:xfrm>
              <a:off x="4572000" y="3857628"/>
              <a:ext cx="482934" cy="428628"/>
            </a:xfrm>
            <a:prstGeom prst="rect">
              <a:avLst/>
            </a:prstGeom>
            <a:noFill/>
            <a:ln w="9525">
              <a:noFill/>
              <a:miter lim="800000"/>
              <a:headEnd/>
              <a:tailEnd/>
            </a:ln>
          </p:spPr>
        </p:pic>
        <p:sp>
          <p:nvSpPr>
            <p:cNvPr id="19469" name="TextBox 24"/>
            <p:cNvSpPr txBox="1">
              <a:spLocks noChangeArrowheads="1"/>
            </p:cNvSpPr>
            <p:nvPr/>
          </p:nvSpPr>
          <p:spPr bwMode="auto">
            <a:xfrm>
              <a:off x="4572000" y="3429000"/>
              <a:ext cx="418704" cy="646331"/>
            </a:xfrm>
            <a:prstGeom prst="rect">
              <a:avLst/>
            </a:prstGeom>
            <a:noFill/>
            <a:ln w="9525">
              <a:noFill/>
              <a:miter lim="800000"/>
              <a:headEnd/>
              <a:tailEnd/>
            </a:ln>
          </p:spPr>
          <p:txBody>
            <a:bodyPr wrap="none">
              <a:spAutoFit/>
            </a:bodyPr>
            <a:lstStyle/>
            <a:p>
              <a:r>
                <a:rPr lang="en-US" altLang="zh-CN" sz="3600" b="1">
                  <a:solidFill>
                    <a:srgbClr val="FF0000"/>
                  </a:solidFill>
                  <a:latin typeface="Franklin Gothic Book"/>
                  <a:ea typeface="黑体" pitchFamily="2" charset="-122"/>
                </a:rPr>
                <a:t>3</a:t>
              </a:r>
              <a:endParaRPr lang="zh-CN" altLang="en-US" sz="3600" b="1">
                <a:solidFill>
                  <a:srgbClr val="FF0000"/>
                </a:solidFill>
                <a:latin typeface="Franklin Gothic Book"/>
                <a:ea typeface="黑体" pitchFamily="2" charset="-122"/>
              </a:endParaRPr>
            </a:p>
          </p:txBody>
        </p:sp>
      </p:grpSp>
      <p:sp>
        <p:nvSpPr>
          <p:cNvPr id="26" name="TextBox 25"/>
          <p:cNvSpPr txBox="1">
            <a:spLocks noChangeArrowheads="1"/>
          </p:cNvSpPr>
          <p:nvPr/>
        </p:nvSpPr>
        <p:spPr bwMode="auto">
          <a:xfrm>
            <a:off x="7715250" y="5572125"/>
            <a:ext cx="1100138" cy="523875"/>
          </a:xfrm>
          <a:prstGeom prst="rect">
            <a:avLst/>
          </a:prstGeom>
          <a:noFill/>
          <a:ln w="9525">
            <a:noFill/>
            <a:miter lim="800000"/>
            <a:headEnd/>
            <a:tailEnd/>
          </a:ln>
        </p:spPr>
        <p:txBody>
          <a:bodyPr>
            <a:spAutoFit/>
          </a:bodyPr>
          <a:lstStyle/>
          <a:p>
            <a:r>
              <a:rPr lang="zh-CN" altLang="en-US" sz="2800" b="1">
                <a:latin typeface="楷体"/>
                <a:ea typeface="楷体"/>
                <a:cs typeface="楷体"/>
              </a:rPr>
              <a:t>中国</a:t>
            </a:r>
            <a:endParaRPr lang="en-US" altLang="zh-CN" sz="2800" b="1">
              <a:latin typeface="楷体"/>
              <a:ea typeface="楷体"/>
              <a:cs typeface="楷体"/>
            </a:endParaRPr>
          </a:p>
        </p:txBody>
      </p:sp>
      <p:sp>
        <p:nvSpPr>
          <p:cNvPr id="27" name="TextBox 26"/>
          <p:cNvSpPr txBox="1">
            <a:spLocks noChangeArrowheads="1"/>
          </p:cNvSpPr>
          <p:nvPr/>
        </p:nvSpPr>
        <p:spPr bwMode="auto">
          <a:xfrm>
            <a:off x="4948238" y="5332413"/>
            <a:ext cx="1266825" cy="954087"/>
          </a:xfrm>
          <a:prstGeom prst="rect">
            <a:avLst/>
          </a:prstGeom>
          <a:noFill/>
          <a:ln w="9525">
            <a:noFill/>
            <a:miter lim="800000"/>
            <a:headEnd/>
            <a:tailEnd/>
          </a:ln>
        </p:spPr>
        <p:txBody>
          <a:bodyPr wrap="none">
            <a:spAutoFit/>
          </a:bodyPr>
          <a:lstStyle/>
          <a:p>
            <a:pPr algn="ctr"/>
            <a:r>
              <a:rPr lang="zh-CN" altLang="en-US" sz="2800" b="1">
                <a:latin typeface="楷体"/>
                <a:ea typeface="楷体"/>
                <a:cs typeface="楷体"/>
              </a:rPr>
              <a:t>阿拉伯</a:t>
            </a:r>
            <a:endParaRPr lang="en-US" altLang="zh-CN" sz="2800" b="1">
              <a:latin typeface="楷体"/>
              <a:ea typeface="楷体"/>
              <a:cs typeface="楷体"/>
            </a:endParaRPr>
          </a:p>
          <a:p>
            <a:pPr algn="ctr"/>
            <a:r>
              <a:rPr lang="zh-CN" altLang="en-US" sz="2800" b="1">
                <a:latin typeface="楷体"/>
                <a:ea typeface="楷体"/>
                <a:cs typeface="楷体"/>
              </a:rPr>
              <a:t>国家</a:t>
            </a:r>
          </a:p>
        </p:txBody>
      </p:sp>
      <p:sp>
        <p:nvSpPr>
          <p:cNvPr id="28" name="TextBox 27"/>
          <p:cNvSpPr txBox="1">
            <a:spLocks noChangeArrowheads="1"/>
          </p:cNvSpPr>
          <p:nvPr/>
        </p:nvSpPr>
        <p:spPr bwMode="auto">
          <a:xfrm>
            <a:off x="2500313" y="5572125"/>
            <a:ext cx="906462" cy="523875"/>
          </a:xfrm>
          <a:prstGeom prst="rect">
            <a:avLst/>
          </a:prstGeom>
          <a:noFill/>
          <a:ln w="9525">
            <a:noFill/>
            <a:miter lim="800000"/>
            <a:headEnd/>
            <a:tailEnd/>
          </a:ln>
        </p:spPr>
        <p:txBody>
          <a:bodyPr wrap="none">
            <a:spAutoFit/>
          </a:bodyPr>
          <a:lstStyle/>
          <a:p>
            <a:r>
              <a:rPr lang="zh-CN" altLang="en-US" sz="2800" b="1">
                <a:latin typeface="楷体"/>
                <a:ea typeface="楷体"/>
                <a:cs typeface="楷体"/>
              </a:rPr>
              <a:t>欧洲</a:t>
            </a:r>
          </a:p>
        </p:txBody>
      </p:sp>
      <p:sp>
        <p:nvSpPr>
          <p:cNvPr id="15" name="文本框 3"/>
          <p:cNvSpPr txBox="1">
            <a:spLocks noChangeArrowheads="1"/>
          </p:cNvSpPr>
          <p:nvPr/>
        </p:nvSpPr>
        <p:spPr bwMode="auto">
          <a:xfrm>
            <a:off x="304800" y="2971800"/>
            <a:ext cx="8501063" cy="523875"/>
          </a:xfrm>
          <a:prstGeom prst="rect">
            <a:avLst/>
          </a:prstGeom>
          <a:solidFill>
            <a:srgbClr val="FFFF00"/>
          </a:solidFill>
          <a:ln w="9525">
            <a:noFill/>
            <a:miter lim="800000"/>
            <a:headEnd/>
            <a:tailEnd/>
          </a:ln>
        </p:spPr>
        <p:txBody>
          <a:bodyPr>
            <a:spAutoFit/>
          </a:bodyPr>
          <a:lstStyle/>
          <a:p>
            <a:pPr algn="ctr"/>
            <a:r>
              <a:rPr lang="zh-CN" altLang="en-US" sz="2800" b="1" dirty="0">
                <a:latin typeface="黑体" pitchFamily="2" charset="-122"/>
                <a:ea typeface="黑体" pitchFamily="2" charset="-122"/>
              </a:rPr>
              <a:t>指南针传到了欧洲地区。</a:t>
            </a:r>
            <a:endParaRPr lang="en-US" altLang="zh-CN" sz="2800" b="1" dirty="0">
              <a:latin typeface="黑体" pitchFamily="2" charset="-122"/>
              <a:ea typeface="黑体" pitchFamily="2" charset="-122"/>
            </a:endParaRPr>
          </a:p>
        </p:txBody>
      </p:sp>
      <p:sp>
        <p:nvSpPr>
          <p:cNvPr id="32" name="左箭头 31"/>
          <p:cNvSpPr/>
          <p:nvPr/>
        </p:nvSpPr>
        <p:spPr>
          <a:xfrm>
            <a:off x="3500438" y="5429250"/>
            <a:ext cx="1357312" cy="85725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2400" b="1" dirty="0">
                <a:solidFill>
                  <a:srgbClr val="FFFF00"/>
                </a:solidFill>
                <a:effectLst>
                  <a:outerShdw blurRad="38100" dist="38100" dir="2700000" algn="tl">
                    <a:srgbClr val="000000">
                      <a:alpha val="43137"/>
                    </a:srgbClr>
                  </a:outerShdw>
                </a:effectLst>
              </a:rPr>
              <a:t>传入</a:t>
            </a:r>
          </a:p>
        </p:txBody>
      </p:sp>
      <p:sp>
        <p:nvSpPr>
          <p:cNvPr id="34" name="左箭头 33"/>
          <p:cNvSpPr/>
          <p:nvPr/>
        </p:nvSpPr>
        <p:spPr>
          <a:xfrm>
            <a:off x="6286500" y="5429250"/>
            <a:ext cx="1357313" cy="85725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2400" b="1" dirty="0">
                <a:solidFill>
                  <a:srgbClr val="FFFF00"/>
                </a:solidFill>
                <a:effectLst>
                  <a:outerShdw blurRad="38100" dist="38100" dir="2700000" algn="tl">
                    <a:srgbClr val="000000">
                      <a:alpha val="43137"/>
                    </a:srgbClr>
                  </a:outerShdw>
                </a:effectLst>
              </a:rPr>
              <a:t>传入</a:t>
            </a:r>
          </a:p>
        </p:txBody>
      </p:sp>
      <p:sp>
        <p:nvSpPr>
          <p:cNvPr id="19" name="矩形 18"/>
          <p:cNvSpPr/>
          <p:nvPr/>
        </p:nvSpPr>
        <p:spPr>
          <a:xfrm>
            <a:off x="1219200" y="2514600"/>
            <a:ext cx="1428750" cy="46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TextBox 20"/>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ox(i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ox(in)">
                                      <p:cBhvr>
                                        <p:cTn id="23" dur="500"/>
                                        <p:tgtEl>
                                          <p:spTgt spid="16"/>
                                        </p:tgtEl>
                                      </p:cBhvr>
                                    </p:animEffec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ox(in)">
                                      <p:cBhvr>
                                        <p:cTn id="43" dur="500"/>
                                        <p:tgtEl>
                                          <p:spTgt spid="26"/>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linds(horizontal)">
                                      <p:cBhvr>
                                        <p:cTn id="47" dur="500"/>
                                        <p:tgtEl>
                                          <p:spTgt spid="34"/>
                                        </p:tgtEl>
                                      </p:cBhvr>
                                    </p:animEffect>
                                  </p:childTnLst>
                                </p:cTn>
                              </p:par>
                            </p:childTnLst>
                          </p:cTn>
                        </p:par>
                        <p:par>
                          <p:cTn id="48" fill="hold">
                            <p:stCondLst>
                              <p:cond delay="1000"/>
                            </p:stCondLst>
                            <p:childTnLst>
                              <p:par>
                                <p:cTn id="49" presetID="4" presetClass="entr" presetSubtype="16"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ox(in)">
                                      <p:cBhvr>
                                        <p:cTn id="51" dur="500"/>
                                        <p:tgtEl>
                                          <p:spTgt spid="27"/>
                                        </p:tgtEl>
                                      </p:cBhvr>
                                    </p:animEffect>
                                  </p:childTnLst>
                                </p:cTn>
                              </p:par>
                            </p:childTnLst>
                          </p:cTn>
                        </p:par>
                        <p:par>
                          <p:cTn id="52" fill="hold">
                            <p:stCondLst>
                              <p:cond delay="1500"/>
                            </p:stCondLst>
                            <p:childTnLst>
                              <p:par>
                                <p:cTn id="53" presetID="3" presetClass="entr" presetSubtype="1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childTnLst>
                          </p:cTn>
                        </p:par>
                        <p:par>
                          <p:cTn id="56" fill="hold">
                            <p:stCondLst>
                              <p:cond delay="2000"/>
                            </p:stCondLst>
                            <p:childTnLst>
                              <p:par>
                                <p:cTn id="57" presetID="4" presetClass="entr" presetSubtype="16"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ox(in)">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7" grpId="0"/>
      <p:bldP spid="28" grpId="0"/>
      <p:bldP spid="15" grpId="0" animBg="1"/>
      <p:bldP spid="32" grpId="0" animBg="1"/>
      <p:bldP spid="34" grpId="0" animBg="1"/>
      <p:bldP spid="19"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664" y="764704"/>
            <a:ext cx="5594801" cy="523220"/>
          </a:xfrm>
          <a:prstGeom prst="rect">
            <a:avLst/>
          </a:prstGeom>
          <a:noFill/>
        </p:spPr>
        <p:txBody>
          <a:bodyPr wrap="none">
            <a:spAutoFit/>
          </a:bodyPr>
          <a:lstStyle/>
          <a:p>
            <a:pPr fontAlgn="auto">
              <a:spcBef>
                <a:spcPts val="0"/>
              </a:spcBef>
              <a:spcAft>
                <a:spcPts val="0"/>
              </a:spcAft>
              <a:defRPr/>
            </a:pPr>
            <a:r>
              <a:rPr lang="zh-CN" altLang="en-US" sz="2800" b="1" dirty="0">
                <a:solidFill>
                  <a:srgbClr val="0000FF"/>
                </a:solidFill>
                <a:effectLst>
                  <a:outerShdw blurRad="38100" dist="38100" dir="2700000" algn="tl">
                    <a:srgbClr val="000000">
                      <a:alpha val="43137"/>
                    </a:srgbClr>
                  </a:outerShdw>
                </a:effectLst>
                <a:latin typeface="隶书" pitchFamily="49" charset="-122"/>
                <a:ea typeface="隶书" pitchFamily="49" charset="-122"/>
                <a:sym typeface="+mn-ea"/>
              </a:rPr>
              <a:t>指南针应用于航海有何深远影响？</a:t>
            </a:r>
            <a:endParaRPr lang="zh-CN" altLang="en-US" sz="2800" b="1" dirty="0">
              <a:solidFill>
                <a:srgbClr val="0000FF"/>
              </a:solidFill>
              <a:effectLst>
                <a:outerShdw blurRad="38100" dist="38100" dir="2700000" algn="tl">
                  <a:srgbClr val="000000">
                    <a:alpha val="43137"/>
                  </a:srgbClr>
                </a:outerShdw>
              </a:effectLst>
              <a:latin typeface="隶书" pitchFamily="49" charset="-122"/>
              <a:ea typeface="隶书" pitchFamily="49" charset="-122"/>
            </a:endParaRPr>
          </a:p>
        </p:txBody>
      </p:sp>
      <p:pic>
        <p:nvPicPr>
          <p:cNvPr id="4" name="图片 3" descr="郑和下西洋1_副本"/>
          <p:cNvPicPr>
            <a:picLocks noChangeAspect="1"/>
          </p:cNvPicPr>
          <p:nvPr/>
        </p:nvPicPr>
        <p:blipFill>
          <a:blip r:embed="rId2" cstate="print"/>
          <a:srcRect/>
          <a:stretch>
            <a:fillRect/>
          </a:stretch>
        </p:blipFill>
        <p:spPr bwMode="auto">
          <a:xfrm>
            <a:off x="179512" y="1412776"/>
            <a:ext cx="5181271" cy="2016224"/>
          </a:xfrm>
          <a:prstGeom prst="rect">
            <a:avLst/>
          </a:prstGeom>
          <a:noFill/>
          <a:ln w="9525">
            <a:noFill/>
            <a:miter lim="800000"/>
            <a:headEnd/>
            <a:tailEnd/>
          </a:ln>
        </p:spPr>
      </p:pic>
      <p:pic>
        <p:nvPicPr>
          <p:cNvPr id="5" name="图片 4" descr="新航路的开辟_副本"/>
          <p:cNvPicPr>
            <a:picLocks noChangeAspect="1"/>
          </p:cNvPicPr>
          <p:nvPr/>
        </p:nvPicPr>
        <p:blipFill>
          <a:blip r:embed="rId3" cstate="print"/>
          <a:srcRect/>
          <a:stretch>
            <a:fillRect/>
          </a:stretch>
        </p:blipFill>
        <p:spPr bwMode="auto">
          <a:xfrm>
            <a:off x="214313" y="3933056"/>
            <a:ext cx="5132387" cy="2067694"/>
          </a:xfrm>
          <a:prstGeom prst="rect">
            <a:avLst/>
          </a:prstGeom>
          <a:noFill/>
          <a:ln w="9525">
            <a:noFill/>
            <a:miter lim="800000"/>
            <a:headEnd/>
            <a:tailEnd/>
          </a:ln>
        </p:spPr>
      </p:pic>
      <p:sp>
        <p:nvSpPr>
          <p:cNvPr id="6" name="文本框 5"/>
          <p:cNvSpPr txBox="1">
            <a:spLocks noChangeArrowheads="1"/>
          </p:cNvSpPr>
          <p:nvPr/>
        </p:nvSpPr>
        <p:spPr bwMode="auto">
          <a:xfrm>
            <a:off x="-285750" y="6000750"/>
            <a:ext cx="5857875" cy="523875"/>
          </a:xfrm>
          <a:prstGeom prst="rect">
            <a:avLst/>
          </a:prstGeom>
          <a:noFill/>
          <a:ln w="9525">
            <a:noFill/>
            <a:miter lim="800000"/>
            <a:headEnd/>
            <a:tailEnd/>
          </a:ln>
        </p:spPr>
        <p:txBody>
          <a:bodyPr>
            <a:spAutoFit/>
          </a:bodyPr>
          <a:lstStyle/>
          <a:p>
            <a:pPr algn="ctr"/>
            <a:r>
              <a:rPr lang="zh-CN" altLang="en-US" sz="2800" b="1">
                <a:latin typeface="Franklin Gothic Book"/>
                <a:ea typeface="黑体" pitchFamily="2" charset="-122"/>
              </a:rPr>
              <a:t>新航路的开辟、地理大发现</a:t>
            </a:r>
          </a:p>
        </p:txBody>
      </p:sp>
      <p:sp>
        <p:nvSpPr>
          <p:cNvPr id="7" name="文本框 6"/>
          <p:cNvSpPr txBox="1">
            <a:spLocks noChangeArrowheads="1"/>
          </p:cNvSpPr>
          <p:nvPr/>
        </p:nvSpPr>
        <p:spPr bwMode="auto">
          <a:xfrm>
            <a:off x="1403648" y="3501008"/>
            <a:ext cx="2714625" cy="523875"/>
          </a:xfrm>
          <a:prstGeom prst="rect">
            <a:avLst/>
          </a:prstGeom>
          <a:noFill/>
          <a:ln w="9525">
            <a:noFill/>
            <a:miter lim="800000"/>
            <a:headEnd/>
            <a:tailEnd/>
          </a:ln>
        </p:spPr>
        <p:txBody>
          <a:bodyPr>
            <a:spAutoFit/>
          </a:bodyPr>
          <a:lstStyle/>
          <a:p>
            <a:pPr algn="ctr"/>
            <a:r>
              <a:rPr lang="zh-CN" altLang="en-US" sz="2800" b="1" dirty="0">
                <a:latin typeface="Franklin Gothic Book"/>
                <a:ea typeface="黑体" pitchFamily="2" charset="-122"/>
              </a:rPr>
              <a:t>郑和下西洋</a:t>
            </a:r>
          </a:p>
        </p:txBody>
      </p:sp>
      <p:grpSp>
        <p:nvGrpSpPr>
          <p:cNvPr id="3" name="组合 11"/>
          <p:cNvGrpSpPr>
            <a:grpSpLocks/>
          </p:cNvGrpSpPr>
          <p:nvPr/>
        </p:nvGrpSpPr>
        <p:grpSpPr bwMode="auto">
          <a:xfrm>
            <a:off x="5072063" y="1285875"/>
            <a:ext cx="4000500" cy="5143500"/>
            <a:chOff x="5154955" y="999084"/>
            <a:chExt cx="3786182" cy="5069840"/>
          </a:xfrm>
        </p:grpSpPr>
        <p:sp>
          <p:nvSpPr>
            <p:cNvPr id="9" name="竖卷形 8"/>
            <p:cNvSpPr/>
            <p:nvPr/>
          </p:nvSpPr>
          <p:spPr>
            <a:xfrm>
              <a:off x="5154955" y="999084"/>
              <a:ext cx="3786182" cy="5069840"/>
            </a:xfrm>
            <a:prstGeom prst="verticalScroll">
              <a:avLst>
                <a:gd name="adj" fmla="val 9960"/>
              </a:avLst>
            </a:prstGeom>
            <a:noFill/>
            <a:ln w="28575"/>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a:p>
          </p:txBody>
        </p:sp>
        <p:sp>
          <p:nvSpPr>
            <p:cNvPr id="21513" name="文本框 9"/>
            <p:cNvSpPr txBox="1">
              <a:spLocks noChangeArrowheads="1"/>
            </p:cNvSpPr>
            <p:nvPr/>
          </p:nvSpPr>
          <p:spPr bwMode="auto">
            <a:xfrm>
              <a:off x="5628232" y="1773643"/>
              <a:ext cx="2974881" cy="3488717"/>
            </a:xfrm>
            <a:prstGeom prst="rect">
              <a:avLst/>
            </a:prstGeom>
            <a:noFill/>
            <a:ln w="9525">
              <a:noFill/>
              <a:miter lim="800000"/>
              <a:headEnd/>
              <a:tailEnd/>
            </a:ln>
          </p:spPr>
          <p:txBody>
            <a:bodyPr>
              <a:spAutoFit/>
            </a:bodyPr>
            <a:lstStyle/>
            <a:p>
              <a:r>
                <a:rPr lang="zh-CN" altLang="en-US" sz="3200" b="1" dirty="0">
                  <a:solidFill>
                    <a:srgbClr val="FF0000"/>
                  </a:solidFill>
                  <a:latin typeface="黑体" pitchFamily="2" charset="-122"/>
                  <a:ea typeface="黑体" pitchFamily="2" charset="-122"/>
                  <a:sym typeface="+mn-ea"/>
                </a:rPr>
                <a:t>使人类结束了原始航海时代，开辟了航海史上的新纪元；</a:t>
              </a:r>
              <a:endParaRPr lang="en-US" altLang="zh-CN" sz="3200" b="1" dirty="0">
                <a:solidFill>
                  <a:srgbClr val="FF0000"/>
                </a:solidFill>
                <a:latin typeface="黑体" pitchFamily="2" charset="-122"/>
                <a:ea typeface="黑体" pitchFamily="2" charset="-122"/>
                <a:sym typeface="+mn-ea"/>
              </a:endParaRPr>
            </a:p>
            <a:p>
              <a:endParaRPr lang="en-US" altLang="zh-CN" sz="3200" b="1" dirty="0">
                <a:solidFill>
                  <a:srgbClr val="FF0000"/>
                </a:solidFill>
                <a:latin typeface="黑体" pitchFamily="2" charset="-122"/>
                <a:ea typeface="黑体" pitchFamily="2" charset="-122"/>
                <a:sym typeface="+mn-ea"/>
              </a:endParaRPr>
            </a:p>
            <a:p>
              <a:r>
                <a:rPr lang="zh-CN" altLang="en-US" sz="3200" b="1" dirty="0">
                  <a:solidFill>
                    <a:srgbClr val="FF0000"/>
                  </a:solidFill>
                  <a:latin typeface="黑体" pitchFamily="2" charset="-122"/>
                  <a:ea typeface="黑体" pitchFamily="2" charset="-122"/>
                  <a:sym typeface="+mn-ea"/>
                </a:rPr>
                <a:t>促使世界成为密切联系的整体。</a:t>
              </a:r>
            </a:p>
          </p:txBody>
        </p:sp>
      </p:grpSp>
      <p:sp>
        <p:nvSpPr>
          <p:cNvPr id="10" name="TextBox 9"/>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3-宋元时期的科技与中外交通-袁玎_20200410181729">
            <a:hlinkClick r:id="" action="ppaction://media"/>
            <a:extLst>
              <a:ext uri="{FF2B5EF4-FFF2-40B4-BE49-F238E27FC236}">
                <a16:creationId xmlns:a16="http://schemas.microsoft.com/office/drawing/2014/main" id="{3AB870F1-D0E4-438E-B3CB-5C9D4E8ACE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8641" y="188640"/>
            <a:ext cx="11137237" cy="6264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1" descr="timg (1).jpg"/>
          <p:cNvPicPr>
            <a:picLocks noChangeAspect="1"/>
          </p:cNvPicPr>
          <p:nvPr/>
        </p:nvPicPr>
        <p:blipFill>
          <a:blip r:embed="rId2" cstate="print"/>
          <a:srcRect/>
          <a:stretch>
            <a:fillRect/>
          </a:stretch>
        </p:blipFill>
        <p:spPr bwMode="auto">
          <a:xfrm>
            <a:off x="228600" y="838200"/>
            <a:ext cx="3868737" cy="3000375"/>
          </a:xfrm>
          <a:prstGeom prst="rect">
            <a:avLst/>
          </a:prstGeom>
          <a:noFill/>
          <a:ln w="9525">
            <a:noFill/>
            <a:miter lim="800000"/>
            <a:headEnd/>
            <a:tailEnd/>
          </a:ln>
        </p:spPr>
      </p:pic>
      <p:pic>
        <p:nvPicPr>
          <p:cNvPr id="22530" name="图片 2" descr="timg (3).jpg"/>
          <p:cNvPicPr>
            <a:picLocks noChangeAspect="1"/>
          </p:cNvPicPr>
          <p:nvPr/>
        </p:nvPicPr>
        <p:blipFill>
          <a:blip r:embed="rId3" cstate="print"/>
          <a:srcRect/>
          <a:stretch>
            <a:fillRect/>
          </a:stretch>
        </p:blipFill>
        <p:spPr bwMode="auto">
          <a:xfrm>
            <a:off x="4267200" y="838200"/>
            <a:ext cx="4637088" cy="3024188"/>
          </a:xfrm>
          <a:prstGeom prst="rect">
            <a:avLst/>
          </a:prstGeom>
          <a:noFill/>
          <a:ln w="9525">
            <a:noFill/>
            <a:miter lim="800000"/>
            <a:headEnd/>
            <a:tailEnd/>
          </a:ln>
        </p:spPr>
      </p:pic>
      <p:sp>
        <p:nvSpPr>
          <p:cNvPr id="22531" name="TextBox 3"/>
          <p:cNvSpPr txBox="1">
            <a:spLocks noChangeArrowheads="1"/>
          </p:cNvSpPr>
          <p:nvPr/>
        </p:nvSpPr>
        <p:spPr bwMode="auto">
          <a:xfrm>
            <a:off x="4429125" y="4000500"/>
            <a:ext cx="4303713" cy="2062163"/>
          </a:xfrm>
          <a:prstGeom prst="rect">
            <a:avLst/>
          </a:prstGeom>
          <a:noFill/>
          <a:ln w="9525">
            <a:noFill/>
            <a:miter lim="800000"/>
            <a:headEnd/>
            <a:tailEnd/>
          </a:ln>
        </p:spPr>
        <p:txBody>
          <a:bodyPr wrap="none">
            <a:spAutoFit/>
          </a:bodyPr>
          <a:lstStyle/>
          <a:p>
            <a:r>
              <a:rPr lang="zh-CN" altLang="en-US" sz="3200" b="1">
                <a:latin typeface="Franklin Gothic Book"/>
                <a:ea typeface="黑体" pitchFamily="2" charset="-122"/>
              </a:rPr>
              <a:t>新航路的开辟，往往</a:t>
            </a:r>
            <a:endParaRPr lang="en-US" altLang="zh-CN" sz="3200" b="1">
              <a:latin typeface="Franklin Gothic Book"/>
              <a:ea typeface="黑体" pitchFamily="2" charset="-122"/>
            </a:endParaRPr>
          </a:p>
          <a:p>
            <a:r>
              <a:rPr lang="zh-CN" altLang="en-US" sz="3200" b="1">
                <a:latin typeface="Franklin Gothic Book"/>
                <a:ea typeface="黑体" pitchFamily="2" charset="-122"/>
              </a:rPr>
              <a:t>带来殖民的血腥镇压，</a:t>
            </a:r>
            <a:endParaRPr lang="en-US" altLang="zh-CN" sz="3200" b="1">
              <a:latin typeface="Franklin Gothic Book"/>
              <a:ea typeface="黑体" pitchFamily="2" charset="-122"/>
            </a:endParaRPr>
          </a:p>
          <a:p>
            <a:r>
              <a:rPr lang="zh-CN" altLang="en-US" sz="3200" b="1">
                <a:latin typeface="Franklin Gothic Book"/>
                <a:ea typeface="黑体" pitchFamily="2" charset="-122"/>
              </a:rPr>
              <a:t>火药枪成为欧洲殖民者</a:t>
            </a:r>
            <a:endParaRPr lang="en-US" altLang="zh-CN" sz="3200" b="1">
              <a:latin typeface="Franklin Gothic Book"/>
              <a:ea typeface="黑体" pitchFamily="2" charset="-122"/>
            </a:endParaRPr>
          </a:p>
          <a:p>
            <a:r>
              <a:rPr lang="zh-CN" altLang="en-US" sz="3200" b="1">
                <a:latin typeface="Franklin Gothic Book"/>
                <a:ea typeface="黑体" pitchFamily="2" charset="-122"/>
              </a:rPr>
              <a:t>主要的镇压武器。</a:t>
            </a:r>
          </a:p>
        </p:txBody>
      </p:sp>
      <p:sp>
        <p:nvSpPr>
          <p:cNvPr id="5" name="TextBox 4"/>
          <p:cNvSpPr txBox="1">
            <a:spLocks noChangeArrowheads="1"/>
          </p:cNvSpPr>
          <p:nvPr/>
        </p:nvSpPr>
        <p:spPr bwMode="auto">
          <a:xfrm>
            <a:off x="4424363" y="4987925"/>
            <a:ext cx="1004887" cy="584200"/>
          </a:xfrm>
          <a:prstGeom prst="rect">
            <a:avLst/>
          </a:prstGeom>
          <a:noFill/>
          <a:ln w="9525">
            <a:noFill/>
            <a:miter lim="800000"/>
            <a:headEnd/>
            <a:tailEnd/>
          </a:ln>
        </p:spPr>
        <p:txBody>
          <a:bodyPr wrap="none">
            <a:spAutoFit/>
          </a:bodyPr>
          <a:lstStyle/>
          <a:p>
            <a:r>
              <a:rPr lang="zh-CN" altLang="en-US" sz="3200" b="1">
                <a:solidFill>
                  <a:srgbClr val="FF0000"/>
                </a:solidFill>
                <a:latin typeface="Franklin Gothic Book"/>
                <a:ea typeface="黑体" pitchFamily="2" charset="-122"/>
              </a:rPr>
              <a:t>火药</a:t>
            </a:r>
          </a:p>
        </p:txBody>
      </p:sp>
      <p:pic>
        <p:nvPicPr>
          <p:cNvPr id="22533" name="图片 5" descr="u=564941959,1125773741&amp;fm=23&amp;gp=0.jpg"/>
          <p:cNvPicPr>
            <a:picLocks noChangeAspect="1"/>
          </p:cNvPicPr>
          <p:nvPr/>
        </p:nvPicPr>
        <p:blipFill>
          <a:blip r:embed="rId4" cstate="print"/>
          <a:srcRect/>
          <a:stretch>
            <a:fillRect/>
          </a:stretch>
        </p:blipFill>
        <p:spPr bwMode="auto">
          <a:xfrm>
            <a:off x="285750" y="3643313"/>
            <a:ext cx="3857625" cy="2857500"/>
          </a:xfrm>
          <a:prstGeom prst="rect">
            <a:avLst/>
          </a:prstGeom>
          <a:noFill/>
          <a:ln w="9525">
            <a:noFill/>
            <a:miter lim="800000"/>
            <a:headEnd/>
            <a:tailEnd/>
          </a:ln>
        </p:spPr>
      </p:pic>
      <p:sp>
        <p:nvSpPr>
          <p:cNvPr id="8" name="TextBox 7"/>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533400" y="685800"/>
            <a:ext cx="71881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Gill Sans MT" pitchFamily="34"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Gill Sans MT" pitchFamily="34"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Gill Sans MT" pitchFamily="34" charset="0"/>
              </a:defRPr>
            </a:lvl5pPr>
            <a:lvl6pPr marL="25146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6pPr>
            <a:lvl7pPr marL="29718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7pPr>
            <a:lvl8pPr marL="34290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8pPr>
            <a:lvl9pPr marL="38862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9pPr>
          </a:lstStyle>
          <a:p>
            <a:pPr eaLnBrk="1" hangingPunct="1">
              <a:lnSpc>
                <a:spcPct val="100000"/>
              </a:lnSpc>
              <a:spcBef>
                <a:spcPct val="0"/>
              </a:spcBef>
              <a:buClrTx/>
              <a:buSzTx/>
              <a:buFontTx/>
              <a:buNone/>
            </a:pPr>
            <a:r>
              <a:rPr lang="zh-CN" altLang="en-US" sz="3200" b="1" dirty="0">
                <a:latin typeface="楷体" pitchFamily="49" charset="-122"/>
                <a:ea typeface="楷体" pitchFamily="49" charset="-122"/>
              </a:rPr>
              <a:t>三、文明传播的助推器</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火药的应用</a:t>
            </a:r>
          </a:p>
        </p:txBody>
      </p:sp>
      <p:sp>
        <p:nvSpPr>
          <p:cNvPr id="3" name="TextBox 2"/>
          <p:cNvSpPr txBox="1"/>
          <p:nvPr/>
        </p:nvSpPr>
        <p:spPr>
          <a:xfrm>
            <a:off x="685800" y="1600200"/>
            <a:ext cx="8229600" cy="523220"/>
          </a:xfrm>
          <a:prstGeom prst="rect">
            <a:avLst/>
          </a:prstGeom>
          <a:noFill/>
        </p:spPr>
        <p:txBody>
          <a:bodyPr wrap="square" rtlCol="0">
            <a:spAutoFit/>
          </a:bodyPr>
          <a:lstStyle/>
          <a:p>
            <a:r>
              <a:rPr lang="zh-CN" altLang="en-US" sz="2800" b="1" dirty="0">
                <a:solidFill>
                  <a:srgbClr val="0000FF"/>
                </a:solidFill>
                <a:latin typeface="仿宋" pitchFamily="49" charset="-122"/>
                <a:ea typeface="仿宋" pitchFamily="49" charset="-122"/>
              </a:rPr>
              <a:t>火药是如何发明出来的？</a:t>
            </a:r>
          </a:p>
        </p:txBody>
      </p:sp>
      <p:sp>
        <p:nvSpPr>
          <p:cNvPr id="7" name="TextBox 6"/>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pic>
        <p:nvPicPr>
          <p:cNvPr id="8" name="图片 7" descr="a379-hhxaafy3049129.jpg"/>
          <p:cNvPicPr>
            <a:picLocks noChangeAspect="1"/>
          </p:cNvPicPr>
          <p:nvPr/>
        </p:nvPicPr>
        <p:blipFill>
          <a:blip r:embed="rId2" cstate="print"/>
          <a:stretch>
            <a:fillRect/>
          </a:stretch>
        </p:blipFill>
        <p:spPr>
          <a:xfrm>
            <a:off x="1981200" y="2286000"/>
            <a:ext cx="5441929" cy="3986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4)">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3" name="矩形 2"/>
          <p:cNvSpPr/>
          <p:nvPr/>
        </p:nvSpPr>
        <p:spPr>
          <a:xfrm>
            <a:off x="1285274" y="824575"/>
            <a:ext cx="6953136" cy="509794"/>
          </a:xfrm>
          <a:prstGeom prst="rect">
            <a:avLst/>
          </a:prstGeom>
        </p:spPr>
        <p:txBody>
          <a:bodyPr wrap="square" lIns="78145" tIns="39072" rIns="78145" bIns="39072">
            <a:spAutoFit/>
          </a:bodyPr>
          <a:lstStyle/>
          <a:p>
            <a:r>
              <a:rPr lang="zh-CN" altLang="en-US" sz="2800" b="1" dirty="0">
                <a:solidFill>
                  <a:srgbClr val="0000FF"/>
                </a:solidFill>
                <a:latin typeface="仿宋" pitchFamily="49" charset="-122"/>
                <a:ea typeface="仿宋" pitchFamily="49" charset="-122"/>
              </a:rPr>
              <a:t>宋元时期，火药的应用又是如何发展的呢？</a:t>
            </a:r>
          </a:p>
        </p:txBody>
      </p:sp>
      <p:grpSp>
        <p:nvGrpSpPr>
          <p:cNvPr id="4" name="组合 3"/>
          <p:cNvGrpSpPr/>
          <p:nvPr/>
        </p:nvGrpSpPr>
        <p:grpSpPr>
          <a:xfrm>
            <a:off x="1143000" y="1447800"/>
            <a:ext cx="6685525" cy="2961620"/>
            <a:chOff x="1219200" y="1447800"/>
            <a:chExt cx="6685525" cy="2961620"/>
          </a:xfrm>
        </p:grpSpPr>
        <p:pic>
          <p:nvPicPr>
            <p:cNvPr id="5" name="图片 4" descr="0KCefUCB4p.jpeg"/>
            <p:cNvPicPr>
              <a:picLocks noChangeAspect="1"/>
            </p:cNvPicPr>
            <p:nvPr/>
          </p:nvPicPr>
          <p:blipFill>
            <a:blip r:embed="rId2" cstate="print"/>
            <a:stretch>
              <a:fillRect/>
            </a:stretch>
          </p:blipFill>
          <p:spPr>
            <a:xfrm>
              <a:off x="1219200" y="1678544"/>
              <a:ext cx="4274412" cy="2117170"/>
            </a:xfrm>
            <a:prstGeom prst="rect">
              <a:avLst/>
            </a:prstGeom>
          </p:spPr>
        </p:pic>
        <p:pic>
          <p:nvPicPr>
            <p:cNvPr id="6" name="图片 5" descr="8f0db97d33454553b75c68acc8e365e2_th.png"/>
            <p:cNvPicPr>
              <a:picLocks noChangeAspect="1"/>
            </p:cNvPicPr>
            <p:nvPr/>
          </p:nvPicPr>
          <p:blipFill>
            <a:blip r:embed="rId3" cstate="print"/>
            <a:stretch>
              <a:fillRect/>
            </a:stretch>
          </p:blipFill>
          <p:spPr>
            <a:xfrm>
              <a:off x="5562600" y="1447800"/>
              <a:ext cx="2342125" cy="2352675"/>
            </a:xfrm>
            <a:prstGeom prst="rect">
              <a:avLst/>
            </a:prstGeom>
          </p:spPr>
        </p:pic>
        <p:sp>
          <p:nvSpPr>
            <p:cNvPr id="7" name="TextBox 6"/>
            <p:cNvSpPr txBox="1"/>
            <p:nvPr/>
          </p:nvSpPr>
          <p:spPr>
            <a:xfrm>
              <a:off x="3810000" y="3886200"/>
              <a:ext cx="2667000" cy="523220"/>
            </a:xfrm>
            <a:prstGeom prst="rect">
              <a:avLst/>
            </a:prstGeom>
            <a:noFill/>
          </p:spPr>
          <p:txBody>
            <a:bodyPr wrap="square" rtlCol="0">
              <a:spAutoFit/>
            </a:bodyPr>
            <a:lstStyle/>
            <a:p>
              <a:r>
                <a:rPr lang="zh-CN" altLang="en-US" sz="2800" b="1" dirty="0">
                  <a:latin typeface="黑体" pitchFamily="49" charset="-122"/>
                  <a:ea typeface="黑体" pitchFamily="49" charset="-122"/>
                </a:rPr>
                <a:t>宋代火器模型</a:t>
              </a:r>
            </a:p>
          </p:txBody>
        </p:sp>
      </p:grpSp>
      <p:grpSp>
        <p:nvGrpSpPr>
          <p:cNvPr id="8" name="组合 12"/>
          <p:cNvGrpSpPr/>
          <p:nvPr/>
        </p:nvGrpSpPr>
        <p:grpSpPr bwMode="auto">
          <a:xfrm>
            <a:off x="2895600" y="4419600"/>
            <a:ext cx="3740149" cy="2084346"/>
            <a:chOff x="5190078" y="4726378"/>
            <a:chExt cx="2286016" cy="1796893"/>
          </a:xfrm>
        </p:grpSpPr>
        <p:pic>
          <p:nvPicPr>
            <p:cNvPr id="9" name="图片 8" descr="元代火铳"/>
            <p:cNvPicPr>
              <a:picLocks noChangeAspect="1"/>
            </p:cNvPicPr>
            <p:nvPr/>
          </p:nvPicPr>
          <p:blipFill>
            <a:blip r:embed="rId4" cstate="print"/>
            <a:stretch>
              <a:fillRect/>
            </a:stretch>
          </p:blipFill>
          <p:spPr>
            <a:xfrm>
              <a:off x="5190078" y="4726378"/>
              <a:ext cx="2286016" cy="1609767"/>
            </a:xfrm>
            <a:prstGeom prst="rect">
              <a:avLst/>
            </a:prstGeom>
            <a:ln>
              <a:noFill/>
            </a:ln>
            <a:effectLst>
              <a:softEdge rad="112500"/>
            </a:effectLst>
          </p:spPr>
        </p:pic>
        <p:sp>
          <p:nvSpPr>
            <p:cNvPr id="10" name="文本框 8"/>
            <p:cNvSpPr txBox="1">
              <a:spLocks noChangeArrowheads="1"/>
            </p:cNvSpPr>
            <p:nvPr/>
          </p:nvSpPr>
          <p:spPr bwMode="auto">
            <a:xfrm>
              <a:off x="5357818" y="6072208"/>
              <a:ext cx="1643074" cy="4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Gill Sans MT" pitchFamily="34"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Gill Sans MT" pitchFamily="34"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Gill Sans MT" pitchFamily="34" charset="0"/>
                </a:defRPr>
              </a:lvl5pPr>
              <a:lvl6pPr marL="25146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6pPr>
              <a:lvl7pPr marL="29718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7pPr>
              <a:lvl8pPr marL="34290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8pPr>
              <a:lvl9pPr marL="38862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9pPr>
            </a:lstStyle>
            <a:p>
              <a:pPr algn="ctr" eaLnBrk="1" hangingPunct="1">
                <a:lnSpc>
                  <a:spcPct val="100000"/>
                </a:lnSpc>
                <a:spcBef>
                  <a:spcPct val="0"/>
                </a:spcBef>
                <a:buClrTx/>
                <a:buSzTx/>
                <a:buFontTx/>
                <a:buNone/>
              </a:pPr>
              <a:r>
                <a:rPr lang="zh-CN" altLang="en-US" sz="2800" b="1" dirty="0">
                  <a:latin typeface="黑体" pitchFamily="49" charset="-122"/>
                  <a:ea typeface="黑体" pitchFamily="49" charset="-122"/>
                </a:rPr>
                <a:t>元代火铳</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3" name="TextBox 2"/>
          <p:cNvSpPr txBox="1"/>
          <p:nvPr/>
        </p:nvSpPr>
        <p:spPr>
          <a:xfrm>
            <a:off x="685800" y="1066800"/>
            <a:ext cx="6172200" cy="523220"/>
          </a:xfrm>
          <a:prstGeom prst="rect">
            <a:avLst/>
          </a:prstGeom>
          <a:noFill/>
        </p:spPr>
        <p:txBody>
          <a:bodyPr wrap="square" rtlCol="0">
            <a:spAutoFit/>
          </a:bodyPr>
          <a:lstStyle/>
          <a:p>
            <a:r>
              <a:rPr lang="zh-CN" altLang="en-US" sz="2800" b="1" dirty="0">
                <a:solidFill>
                  <a:srgbClr val="0000FF"/>
                </a:solidFill>
                <a:latin typeface="仿宋" pitchFamily="49" charset="-122"/>
                <a:ea typeface="仿宋" pitchFamily="49" charset="-122"/>
              </a:rPr>
              <a:t>火药的传播及影响</a:t>
            </a:r>
          </a:p>
        </p:txBody>
      </p:sp>
      <p:sp>
        <p:nvSpPr>
          <p:cNvPr id="4" name="圆角矩形 3"/>
          <p:cNvSpPr/>
          <p:nvPr/>
        </p:nvSpPr>
        <p:spPr>
          <a:xfrm>
            <a:off x="914400" y="2362200"/>
            <a:ext cx="740229" cy="444846"/>
          </a:xfrm>
          <a:prstGeom prst="roundRect">
            <a:avLst/>
          </a:prstGeom>
          <a:solidFill>
            <a:schemeClr val="bg2">
              <a:lumMod val="75000"/>
            </a:schemeClr>
          </a:solidFill>
          <a:scene3d>
            <a:camera prst="orthographicFront"/>
            <a:lightRig rig="threePt" dir="t"/>
          </a:scene3d>
          <a:sp3d>
            <a:bevelT/>
          </a:sp3d>
        </p:spPr>
        <p:txBody>
          <a:bodyPr wrap="none" lIns="78145" tIns="39072" rIns="78145" bIns="39072">
            <a:spAutoFit/>
          </a:bodyPr>
          <a:lstStyle/>
          <a:p>
            <a:r>
              <a:rPr lang="zh-CN" altLang="en-US" sz="2100" b="1" dirty="0">
                <a:latin typeface="黑体" panose="02010609060101010101" pitchFamily="49" charset="-122"/>
                <a:ea typeface="黑体" panose="02010609060101010101" pitchFamily="49" charset="-122"/>
              </a:rPr>
              <a:t>传播</a:t>
            </a:r>
          </a:p>
        </p:txBody>
      </p:sp>
      <p:sp>
        <p:nvSpPr>
          <p:cNvPr id="5" name="矩形 4"/>
          <p:cNvSpPr/>
          <p:nvPr/>
        </p:nvSpPr>
        <p:spPr>
          <a:xfrm>
            <a:off x="1949746" y="2286000"/>
            <a:ext cx="6006630" cy="817571"/>
          </a:xfrm>
          <a:prstGeom prst="rect">
            <a:avLst/>
          </a:prstGeom>
        </p:spPr>
        <p:txBody>
          <a:bodyPr wrap="square" lIns="78145" tIns="39072" rIns="78145" bIns="39072">
            <a:spAutoFit/>
          </a:bodyPr>
          <a:lstStyle/>
          <a:p>
            <a:r>
              <a:rPr lang="zh-CN" altLang="en-US" sz="2400" b="1" dirty="0">
                <a:latin typeface="黑体" panose="02010609060101010101" pitchFamily="49" charset="-122"/>
                <a:ea typeface="黑体" panose="02010609060101010101" pitchFamily="49" charset="-122"/>
              </a:rPr>
              <a:t>中国的火药和烟火在</a:t>
            </a:r>
            <a:r>
              <a:rPr lang="en-US" altLang="zh-CN" sz="2400" b="1" dirty="0">
                <a:latin typeface="黑体" panose="02010609060101010101" pitchFamily="49" charset="-122"/>
                <a:ea typeface="黑体" panose="02010609060101010101" pitchFamily="49" charset="-122"/>
              </a:rPr>
              <a:t>13</a:t>
            </a:r>
            <a:r>
              <a:rPr lang="zh-CN" altLang="en-US" sz="2400" b="1" dirty="0">
                <a:latin typeface="黑体" panose="02010609060101010101" pitchFamily="49" charset="-122"/>
                <a:ea typeface="黑体" panose="02010609060101010101" pitchFamily="49" charset="-122"/>
              </a:rPr>
              <a:t>世纪传入</a:t>
            </a:r>
            <a:r>
              <a:rPr lang="zh-CN" altLang="en-US" sz="2400" b="1" dirty="0">
                <a:solidFill>
                  <a:srgbClr val="C00000"/>
                </a:solidFill>
                <a:latin typeface="黑体" panose="02010609060101010101" pitchFamily="49" charset="-122"/>
                <a:ea typeface="黑体" panose="02010609060101010101" pitchFamily="49" charset="-122"/>
              </a:rPr>
              <a:t>阿拉伯地区</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14</a:t>
            </a:r>
            <a:r>
              <a:rPr lang="zh-CN" altLang="en-US" sz="2400" b="1" dirty="0">
                <a:latin typeface="黑体" panose="02010609060101010101" pitchFamily="49" charset="-122"/>
                <a:ea typeface="黑体" panose="02010609060101010101" pitchFamily="49" charset="-122"/>
              </a:rPr>
              <a:t>世纪初又经阿拉伯人传到了</a:t>
            </a:r>
            <a:r>
              <a:rPr lang="zh-CN" altLang="en-US" sz="2400" b="1" dirty="0">
                <a:solidFill>
                  <a:srgbClr val="C00000"/>
                </a:solidFill>
                <a:latin typeface="黑体" panose="02010609060101010101" pitchFamily="49" charset="-122"/>
                <a:ea typeface="黑体" panose="02010609060101010101" pitchFamily="49" charset="-122"/>
              </a:rPr>
              <a:t>欧洲</a:t>
            </a:r>
            <a:r>
              <a:rPr lang="zh-CN" altLang="en-US" sz="2400" b="1" dirty="0">
                <a:latin typeface="黑体" panose="02010609060101010101" pitchFamily="49" charset="-122"/>
                <a:ea typeface="黑体" panose="02010609060101010101" pitchFamily="49" charset="-122"/>
              </a:rPr>
              <a:t>。</a:t>
            </a:r>
          </a:p>
        </p:txBody>
      </p:sp>
      <p:sp>
        <p:nvSpPr>
          <p:cNvPr id="6" name="圆角矩形 5"/>
          <p:cNvSpPr/>
          <p:nvPr/>
        </p:nvSpPr>
        <p:spPr>
          <a:xfrm>
            <a:off x="914400" y="3810000"/>
            <a:ext cx="740229" cy="444846"/>
          </a:xfrm>
          <a:prstGeom prst="roundRect">
            <a:avLst/>
          </a:prstGeom>
          <a:solidFill>
            <a:schemeClr val="bg2">
              <a:lumMod val="75000"/>
            </a:schemeClr>
          </a:solidFill>
          <a:scene3d>
            <a:camera prst="orthographicFront"/>
            <a:lightRig rig="threePt" dir="t"/>
          </a:scene3d>
          <a:sp3d>
            <a:bevelT/>
          </a:sp3d>
        </p:spPr>
        <p:txBody>
          <a:bodyPr wrap="none" lIns="78145" tIns="39072" rIns="78145" bIns="39072">
            <a:spAutoFit/>
          </a:bodyPr>
          <a:lstStyle/>
          <a:p>
            <a:r>
              <a:rPr lang="zh-CN" altLang="en-US" sz="2100" b="1" dirty="0">
                <a:solidFill>
                  <a:prstClr val="black"/>
                </a:solidFill>
                <a:latin typeface="黑体" panose="02010609060101010101" pitchFamily="49" charset="-122"/>
                <a:ea typeface="黑体" panose="02010609060101010101" pitchFamily="49" charset="-122"/>
              </a:rPr>
              <a:t>影响</a:t>
            </a:r>
            <a:endParaRPr lang="zh-CN" altLang="en-US" dirty="0"/>
          </a:p>
        </p:txBody>
      </p:sp>
      <p:sp>
        <p:nvSpPr>
          <p:cNvPr id="7" name="矩形 6"/>
          <p:cNvSpPr/>
          <p:nvPr/>
        </p:nvSpPr>
        <p:spPr>
          <a:xfrm>
            <a:off x="1845430" y="3733800"/>
            <a:ext cx="6254962" cy="817571"/>
          </a:xfrm>
          <a:prstGeom prst="rect">
            <a:avLst/>
          </a:prstGeom>
        </p:spPr>
        <p:txBody>
          <a:bodyPr wrap="square" lIns="78145" tIns="39072" rIns="78145" bIns="39072">
            <a:spAutoFit/>
          </a:bodyPr>
          <a:lstStyle/>
          <a:p>
            <a:r>
              <a:rPr lang="zh-CN" altLang="en-US" sz="2400" b="1" dirty="0">
                <a:latin typeface="黑体" panose="02010609060101010101" pitchFamily="49" charset="-122"/>
                <a:ea typeface="黑体" panose="02010609060101010101" pitchFamily="49" charset="-122"/>
              </a:rPr>
              <a:t>对欧洲的火器制造和作战方式产生巨大影响，推动了欧洲社会的变革。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981200"/>
            <a:ext cx="7643813" cy="2246769"/>
          </a:xfrm>
          <a:prstGeom prst="rect">
            <a:avLst/>
          </a:prstGeom>
          <a:noFill/>
        </p:spPr>
        <p:txBody>
          <a:bodyPr>
            <a:spAutoFit/>
          </a:bodyPr>
          <a:lstStyle/>
          <a:p>
            <a:pPr fontAlgn="auto">
              <a:spcBef>
                <a:spcPts val="0"/>
              </a:spcBef>
              <a:spcAft>
                <a:spcPts val="0"/>
              </a:spcAft>
              <a:defRPr/>
            </a:pPr>
            <a:r>
              <a:rPr lang="zh-CN" altLang="en-US" sz="2800" b="1" dirty="0">
                <a:latin typeface="仿宋" pitchFamily="49" charset="-122"/>
                <a:ea typeface="仿宋" pitchFamily="49" charset="-122"/>
              </a:rPr>
              <a:t>“</a:t>
            </a:r>
            <a:r>
              <a:rPr lang="zh-CN" altLang="en-US" sz="2800" b="1" dirty="0">
                <a:solidFill>
                  <a:srgbClr val="FF0000"/>
                </a:solidFill>
                <a:latin typeface="仿宋" pitchFamily="49" charset="-122"/>
                <a:ea typeface="仿宋" pitchFamily="49" charset="-122"/>
              </a:rPr>
              <a:t>印刷术、火药、指南针</a:t>
            </a:r>
            <a:r>
              <a:rPr lang="zh-CN" altLang="en-US" sz="2800" b="1" dirty="0">
                <a:latin typeface="仿宋" pitchFamily="49" charset="-122"/>
                <a:ea typeface="仿宋" pitchFamily="49" charset="-122"/>
              </a:rPr>
              <a:t>这三种东西，已经</a:t>
            </a:r>
            <a:r>
              <a:rPr lang="zh-CN" altLang="en-US" sz="2800" b="1" dirty="0">
                <a:solidFill>
                  <a:srgbClr val="FF0000"/>
                </a:solidFill>
                <a:latin typeface="仿宋" pitchFamily="49" charset="-122"/>
                <a:ea typeface="仿宋" pitchFamily="49" charset="-122"/>
              </a:rPr>
              <a:t>改变了世界</a:t>
            </a:r>
            <a:r>
              <a:rPr lang="zh-CN" altLang="en-US" sz="2800" b="1" dirty="0">
                <a:latin typeface="仿宋" pitchFamily="49" charset="-122"/>
                <a:ea typeface="仿宋" pitchFamily="49" charset="-122"/>
              </a:rPr>
              <a:t>的面貌。第一种在</a:t>
            </a:r>
            <a:r>
              <a:rPr lang="zh-CN" altLang="en-US" sz="2800" b="1" dirty="0">
                <a:solidFill>
                  <a:srgbClr val="FF0000"/>
                </a:solidFill>
                <a:effectLst>
                  <a:outerShdw blurRad="38100" dist="38100" dir="2700000" algn="tl">
                    <a:srgbClr val="000000">
                      <a:alpha val="43137"/>
                    </a:srgbClr>
                  </a:outerShdw>
                </a:effectLst>
                <a:latin typeface="仿宋" pitchFamily="49" charset="-122"/>
                <a:ea typeface="仿宋" pitchFamily="49" charset="-122"/>
              </a:rPr>
              <a:t>文学上</a:t>
            </a:r>
            <a:r>
              <a:rPr lang="zh-CN" altLang="en-US" sz="2800" b="1" dirty="0">
                <a:latin typeface="仿宋" pitchFamily="49" charset="-122"/>
                <a:ea typeface="仿宋" pitchFamily="49" charset="-122"/>
              </a:rPr>
              <a:t>，第二种在</a:t>
            </a:r>
            <a:r>
              <a:rPr lang="zh-CN" altLang="en-US" sz="2800" b="1" dirty="0">
                <a:solidFill>
                  <a:srgbClr val="FF0000"/>
                </a:solidFill>
                <a:effectLst>
                  <a:outerShdw blurRad="38100" dist="38100" dir="2700000" algn="tl">
                    <a:srgbClr val="000000">
                      <a:alpha val="43137"/>
                    </a:srgbClr>
                  </a:outerShdw>
                </a:effectLst>
                <a:latin typeface="仿宋" pitchFamily="49" charset="-122"/>
                <a:ea typeface="仿宋" pitchFamily="49" charset="-122"/>
              </a:rPr>
              <a:t>战争上</a:t>
            </a:r>
            <a:r>
              <a:rPr lang="zh-CN" altLang="en-US" sz="2800" b="1" dirty="0">
                <a:latin typeface="仿宋" pitchFamily="49" charset="-122"/>
                <a:ea typeface="仿宋" pitchFamily="49" charset="-122"/>
              </a:rPr>
              <a:t>，第三种在</a:t>
            </a:r>
            <a:r>
              <a:rPr lang="zh-CN" altLang="en-US" sz="2800" b="1" dirty="0">
                <a:solidFill>
                  <a:srgbClr val="FF0000"/>
                </a:solidFill>
                <a:effectLst>
                  <a:outerShdw blurRad="38100" dist="38100" dir="2700000" algn="tl">
                    <a:srgbClr val="000000">
                      <a:alpha val="43137"/>
                    </a:srgbClr>
                  </a:outerShdw>
                </a:effectLst>
                <a:latin typeface="仿宋" pitchFamily="49" charset="-122"/>
                <a:ea typeface="仿宋" pitchFamily="49" charset="-122"/>
              </a:rPr>
              <a:t>航海上</a:t>
            </a:r>
            <a:r>
              <a:rPr lang="zh-CN" altLang="en-US" sz="2800" b="1" dirty="0">
                <a:latin typeface="仿宋" pitchFamily="49" charset="-122"/>
                <a:ea typeface="仿宋" pitchFamily="49" charset="-122"/>
              </a:rPr>
              <a:t>，由此又引起了</a:t>
            </a:r>
            <a:r>
              <a:rPr lang="zh-CN" altLang="en-US" sz="2800" b="1" dirty="0">
                <a:solidFill>
                  <a:srgbClr val="FF0000"/>
                </a:solidFill>
                <a:effectLst>
                  <a:outerShdw blurRad="38100" dist="38100" dir="2700000" algn="tl">
                    <a:srgbClr val="000000">
                      <a:alpha val="43137"/>
                    </a:srgbClr>
                  </a:outerShdw>
                </a:effectLst>
                <a:latin typeface="仿宋" pitchFamily="49" charset="-122"/>
                <a:ea typeface="仿宋" pitchFamily="49" charset="-122"/>
              </a:rPr>
              <a:t>无数的变化</a:t>
            </a:r>
            <a:r>
              <a:rPr lang="zh-CN" altLang="en-US" sz="2800" b="1" dirty="0">
                <a:latin typeface="仿宋" pitchFamily="49" charset="-122"/>
                <a:ea typeface="仿宋" pitchFamily="49" charset="-122"/>
              </a:rPr>
              <a:t>。”</a:t>
            </a:r>
            <a:endParaRPr lang="en-US" altLang="zh-CN" sz="2800" b="1" dirty="0">
              <a:latin typeface="仿宋" pitchFamily="49" charset="-122"/>
              <a:ea typeface="仿宋" pitchFamily="49" charset="-122"/>
            </a:endParaRPr>
          </a:p>
          <a:p>
            <a:pPr algn="r" fontAlgn="auto">
              <a:spcBef>
                <a:spcPts val="0"/>
              </a:spcBef>
              <a:spcAft>
                <a:spcPts val="0"/>
              </a:spcAft>
              <a:defRPr/>
            </a:pP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rPr>
              <a:t>（英）著名学者 培根</a:t>
            </a:r>
          </a:p>
        </p:txBody>
      </p:sp>
      <p:sp>
        <p:nvSpPr>
          <p:cNvPr id="4" name="TextBox 3"/>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文本框 114690"/>
          <p:cNvSpPr txBox="1"/>
          <p:nvPr/>
        </p:nvSpPr>
        <p:spPr>
          <a:xfrm>
            <a:off x="0" y="2057400"/>
            <a:ext cx="8887998" cy="3772226"/>
          </a:xfrm>
          <a:prstGeom prst="rect">
            <a:avLst/>
          </a:prstGeom>
          <a:noFill/>
          <a:ln w="9525">
            <a:noFill/>
          </a:ln>
        </p:spPr>
        <p:txBody>
          <a:bodyPr wrap="square" lIns="78145" tIns="39072" rIns="78145" bIns="39072" anchor="t">
            <a:spAutoFit/>
            <a:scene3d>
              <a:camera prst="orthographicFront"/>
              <a:lightRig rig="threePt" dir="t"/>
            </a:scene3d>
          </a:bodyPr>
          <a:lstStyle/>
          <a:p>
            <a:pPr algn="l">
              <a:spcBef>
                <a:spcPct val="5000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经济</a:t>
            </a:r>
            <a:r>
              <a:rPr lang="zh-CN" altLang="en-US" sz="2400" b="1" dirty="0">
                <a:latin typeface="宋体" panose="02010600030101010101" pitchFamily="2" charset="-122"/>
                <a:ea typeface="宋体" panose="02010600030101010101" pitchFamily="2" charset="-122"/>
                <a:cs typeface="宋体" panose="02010600030101010101" pitchFamily="2" charset="-122"/>
              </a:rPr>
              <a:t>：宋元时期经济发展，奠定了</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物质基础</a:t>
            </a:r>
            <a:r>
              <a:rPr lang="zh-CN" altLang="en-US" sz="2400" b="1" dirty="0">
                <a:latin typeface="宋体" panose="02010600030101010101" pitchFamily="2" charset="-122"/>
                <a:ea typeface="宋体" panose="02010600030101010101" pitchFamily="2" charset="-122"/>
                <a:cs typeface="宋体" panose="02010600030101010101" pitchFamily="2" charset="-122"/>
              </a:rPr>
              <a:t>；</a:t>
            </a:r>
          </a:p>
          <a:p>
            <a:pPr>
              <a:spcBef>
                <a:spcPct val="50000"/>
              </a:spcBef>
            </a:pPr>
            <a:r>
              <a:rPr lang="zh-CN" altLang="en-US" sz="2400" b="1" dirty="0">
                <a:latin typeface="宋体" panose="02010600030101010101" pitchFamily="2" charset="-122"/>
                <a:ea typeface="宋体" panose="02010600030101010101" pitchFamily="2" charset="-122"/>
                <a:cs typeface="宋体" panose="02010600030101010101" pitchFamily="2" charset="-122"/>
              </a:rPr>
              <a:t>（2）</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政治</a:t>
            </a:r>
            <a:r>
              <a:rPr lang="zh-CN" altLang="en-US" sz="2400" b="1" dirty="0">
                <a:latin typeface="宋体" panose="02010600030101010101" pitchFamily="2" charset="-122"/>
                <a:ea typeface="宋体" panose="02010600030101010101" pitchFamily="2" charset="-122"/>
                <a:cs typeface="宋体" panose="02010600030101010101" pitchFamily="2" charset="-122"/>
              </a:rPr>
              <a:t>：宋元时期社会相对</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安定</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政策</a:t>
            </a:r>
            <a:r>
              <a:rPr lang="zh-CN" altLang="en-US" sz="2400" b="1" dirty="0">
                <a:latin typeface="宋体" panose="02010600030101010101" pitchFamily="2" charset="-122"/>
                <a:ea typeface="宋体" panose="02010600030101010101" pitchFamily="2" charset="-122"/>
                <a:cs typeface="宋体" panose="02010600030101010101" pitchFamily="2" charset="-122"/>
              </a:rPr>
              <a:t>：政府实行开放的政策，鼓励海外贸易；</a:t>
            </a:r>
          </a:p>
          <a:p>
            <a:pPr algn="l">
              <a:spcBef>
                <a:spcPct val="5000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rPr>
              <a:t>4</a:t>
            </a: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民族</a:t>
            </a:r>
            <a:r>
              <a:rPr lang="zh-CN" altLang="en-US" sz="2400" b="1" dirty="0">
                <a:latin typeface="宋体" panose="02010600030101010101" pitchFamily="2" charset="-122"/>
                <a:ea typeface="宋体" panose="02010600030101010101" pitchFamily="2" charset="-122"/>
                <a:cs typeface="宋体" panose="02010600030101010101" pitchFamily="2" charset="-122"/>
              </a:rPr>
              <a:t>关系：民族</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交融</a:t>
            </a:r>
            <a:r>
              <a:rPr lang="zh-CN" altLang="en-US" sz="2400" b="1" dirty="0">
                <a:latin typeface="宋体" panose="02010600030101010101" pitchFamily="2" charset="-122"/>
                <a:ea typeface="宋体" panose="02010600030101010101" pitchFamily="2" charset="-122"/>
                <a:cs typeface="宋体" panose="02010600030101010101" pitchFamily="2" charset="-122"/>
              </a:rPr>
              <a:t>加强，各民族经济文化交流频繁；</a:t>
            </a:r>
          </a:p>
          <a:p>
            <a:pPr algn="l">
              <a:spcBef>
                <a:spcPct val="5000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rPr>
              <a:t>5</a:t>
            </a: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对外</a:t>
            </a:r>
            <a:r>
              <a:rPr lang="zh-CN" altLang="en-US" sz="2400" b="1" dirty="0">
                <a:latin typeface="宋体" panose="02010600030101010101" pitchFamily="2" charset="-122"/>
                <a:ea typeface="宋体" panose="02010600030101010101" pitchFamily="2" charset="-122"/>
                <a:cs typeface="宋体" panose="02010600030101010101" pitchFamily="2" charset="-122"/>
              </a:rPr>
              <a:t>交往：在</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传播</a:t>
            </a:r>
            <a:r>
              <a:rPr lang="zh-CN" altLang="en-US" sz="2400" b="1" dirty="0">
                <a:latin typeface="宋体" panose="02010600030101010101" pitchFamily="2" charset="-122"/>
                <a:ea typeface="宋体" panose="02010600030101010101" pitchFamily="2" charset="-122"/>
                <a:cs typeface="宋体" panose="02010600030101010101" pitchFamily="2" charset="-122"/>
              </a:rPr>
              <a:t>我国先进文化的同时，也</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吸收</a:t>
            </a:r>
            <a:r>
              <a:rPr lang="zh-CN" altLang="en-US" sz="2400" b="1" dirty="0">
                <a:latin typeface="宋体" panose="02010600030101010101" pitchFamily="2" charset="-122"/>
                <a:ea typeface="宋体" panose="02010600030101010101" pitchFamily="2" charset="-122"/>
                <a:cs typeface="宋体" panose="02010600030101010101" pitchFamily="2" charset="-122"/>
              </a:rPr>
              <a:t>了外来文 </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gn="l">
              <a:spcBef>
                <a:spcPct val="50000"/>
              </a:spcBef>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               </a:t>
            </a:r>
            <a:r>
              <a:rPr lang="zh-CN" altLang="en-US" sz="2400" b="1" dirty="0">
                <a:latin typeface="宋体" panose="02010600030101010101" pitchFamily="2" charset="-122"/>
                <a:ea typeface="宋体" panose="02010600030101010101" pitchFamily="2" charset="-122"/>
                <a:cs typeface="宋体" panose="02010600030101010101" pitchFamily="2" charset="-122"/>
              </a:rPr>
              <a:t>化，</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丰富</a:t>
            </a:r>
            <a:r>
              <a:rPr lang="zh-CN" altLang="en-US" sz="2400" b="1" dirty="0">
                <a:latin typeface="宋体" panose="02010600030101010101" pitchFamily="2" charset="-122"/>
                <a:ea typeface="宋体" panose="02010600030101010101" pitchFamily="2" charset="-122"/>
                <a:cs typeface="宋体" panose="02010600030101010101" pitchFamily="2" charset="-122"/>
              </a:rPr>
              <a:t>了本民族文化。</a:t>
            </a:r>
          </a:p>
          <a:p>
            <a:pPr algn="l">
              <a:spcBef>
                <a:spcPct val="5000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rPr>
              <a:t>6</a:t>
            </a:r>
            <a:r>
              <a:rPr lang="zh-CN" altLang="en-US" sz="2400" b="1" dirty="0">
                <a:latin typeface="宋体" panose="02010600030101010101" pitchFamily="2" charset="-122"/>
                <a:ea typeface="宋体" panose="02010600030101010101" pitchFamily="2" charset="-122"/>
                <a:cs typeface="宋体" panose="02010600030101010101" pitchFamily="2" charset="-122"/>
              </a:rPr>
              <a:t>）宋元</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人民</a:t>
            </a:r>
            <a:r>
              <a:rPr lang="zh-CN" altLang="en-US" sz="2400" b="1" dirty="0">
                <a:latin typeface="宋体" panose="02010600030101010101" pitchFamily="2" charset="-122"/>
                <a:ea typeface="宋体" panose="02010600030101010101" pitchFamily="2" charset="-122"/>
                <a:cs typeface="宋体" panose="02010600030101010101" pitchFamily="2" charset="-122"/>
              </a:rPr>
              <a:t>的聪明才智和辛勤劳动。</a:t>
            </a:r>
          </a:p>
        </p:txBody>
      </p:sp>
      <p:sp>
        <p:nvSpPr>
          <p:cNvPr id="31746" name="文本框 114696"/>
          <p:cNvSpPr txBox="1"/>
          <p:nvPr/>
        </p:nvSpPr>
        <p:spPr>
          <a:xfrm>
            <a:off x="1981200" y="1066800"/>
            <a:ext cx="4762238" cy="555961"/>
          </a:xfrm>
          <a:prstGeom prst="rect">
            <a:avLst/>
          </a:prstGeom>
          <a:noFill/>
          <a:ln w="9525">
            <a:noFill/>
          </a:ln>
        </p:spPr>
        <p:txBody>
          <a:bodyPr lIns="78145" tIns="39072" rIns="78145" bIns="39072" anchor="t">
            <a:spAutoFit/>
          </a:bodyPr>
          <a:lstStyle/>
          <a:p>
            <a:pPr>
              <a:spcBef>
                <a:spcPct val="50000"/>
              </a:spcBef>
            </a:pPr>
            <a:r>
              <a:rPr lang="zh-CN" altLang="en-US" sz="3100" b="1" dirty="0">
                <a:solidFill>
                  <a:srgbClr val="FF0000"/>
                </a:solidFill>
                <a:latin typeface="黑体" panose="02010609060101010101" pitchFamily="49" charset="-122"/>
                <a:ea typeface="黑体" panose="02010609060101010101" pitchFamily="49" charset="-122"/>
              </a:rPr>
              <a:t>宋元时期科技发达的原因</a:t>
            </a:r>
          </a:p>
        </p:txBody>
      </p:sp>
      <p:sp>
        <p:nvSpPr>
          <p:cNvPr id="5" name="TextBox 4"/>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4691"/>
                                        </p:tgtEl>
                                        <p:attrNameLst>
                                          <p:attrName>style.visibility</p:attrName>
                                        </p:attrNameLst>
                                      </p:cBhvr>
                                      <p:to>
                                        <p:strVal val="visible"/>
                                      </p:to>
                                    </p:set>
                                    <p:animEffect transition="in" filter="blinds(horizontal)">
                                      <p:cBhvr>
                                        <p:cTn id="15" dur="500"/>
                                        <p:tgtEl>
                                          <p:spTgt spid="114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p:bldP spid="31746"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sp>
        <p:nvSpPr>
          <p:cNvPr id="4" name="矩形 3"/>
          <p:cNvSpPr/>
          <p:nvPr/>
        </p:nvSpPr>
        <p:spPr>
          <a:xfrm>
            <a:off x="228600" y="1524000"/>
            <a:ext cx="7848600" cy="3077762"/>
          </a:xfrm>
          <a:prstGeom prst="rect">
            <a:avLst/>
          </a:prstGeom>
        </p:spPr>
        <p:txBody>
          <a:bodyPr wrap="square" lIns="121917" tIns="60958" rIns="121917" bIns="60958">
            <a:spAutoFit/>
          </a:bodyPr>
          <a:lstStyle/>
          <a:p>
            <a:pPr>
              <a:lnSpc>
                <a:spcPct val="150000"/>
              </a:lnSpc>
            </a:pPr>
            <a:r>
              <a:rPr lang="en-US" altLang="zh-CN" sz="3200" b="1" dirty="0">
                <a:latin typeface="宋体" panose="02010600030101010101" pitchFamily="2" charset="-122"/>
              </a:rPr>
              <a:t>    </a:t>
            </a:r>
            <a:r>
              <a:rPr lang="zh-CN" altLang="en-US" sz="3200" b="1" dirty="0">
                <a:solidFill>
                  <a:srgbClr val="FF0000"/>
                </a:solidFill>
                <a:latin typeface="楷体" pitchFamily="49" charset="-122"/>
                <a:ea typeface="楷体" pitchFamily="49" charset="-122"/>
              </a:rPr>
              <a:t>宋</a:t>
            </a:r>
            <a:r>
              <a:rPr lang="zh-CN" altLang="en-US" sz="3200" b="1" dirty="0">
                <a:latin typeface="楷体" pitchFamily="49" charset="-122"/>
                <a:ea typeface="楷体" pitchFamily="49" charset="-122"/>
              </a:rPr>
              <a:t>朝由于</a:t>
            </a:r>
            <a:r>
              <a:rPr lang="zh-CN" altLang="en-US" sz="3200" b="1" dirty="0">
                <a:solidFill>
                  <a:srgbClr val="FF0000"/>
                </a:solidFill>
                <a:latin typeface="楷体" pitchFamily="49" charset="-122"/>
                <a:ea typeface="楷体" pitchFamily="49" charset="-122"/>
              </a:rPr>
              <a:t>航海技术</a:t>
            </a:r>
            <a:r>
              <a:rPr lang="zh-CN" altLang="en-US" sz="3200" b="1" dirty="0">
                <a:latin typeface="楷体" pitchFamily="49" charset="-122"/>
                <a:ea typeface="楷体" pitchFamily="49" charset="-122"/>
              </a:rPr>
              <a:t>的进步，南方的海上贸易频繁，</a:t>
            </a:r>
            <a:r>
              <a:rPr lang="zh-CN" altLang="en-US" sz="3200" b="1" dirty="0">
                <a:solidFill>
                  <a:srgbClr val="FF0000"/>
                </a:solidFill>
                <a:latin typeface="楷体" pitchFamily="49" charset="-122"/>
                <a:ea typeface="楷体" pitchFamily="49" charset="-122"/>
              </a:rPr>
              <a:t>海路</a:t>
            </a:r>
            <a:r>
              <a:rPr lang="zh-CN" altLang="en-US" sz="3200" b="1" dirty="0">
                <a:latin typeface="楷体" pitchFamily="49" charset="-122"/>
                <a:ea typeface="楷体" pitchFamily="49" charset="-122"/>
              </a:rPr>
              <a:t>交通发达。</a:t>
            </a:r>
            <a:r>
              <a:rPr lang="zh-CN" altLang="en-US" sz="3200" b="1" dirty="0">
                <a:solidFill>
                  <a:srgbClr val="FF0000"/>
                </a:solidFill>
                <a:latin typeface="楷体" pitchFamily="49" charset="-122"/>
                <a:ea typeface="楷体" pitchFamily="49" charset="-122"/>
              </a:rPr>
              <a:t>元</a:t>
            </a:r>
            <a:r>
              <a:rPr lang="zh-CN" altLang="en-US" sz="3200" b="1" dirty="0">
                <a:latin typeface="楷体" pitchFamily="49" charset="-122"/>
                <a:ea typeface="楷体" pitchFamily="49" charset="-122"/>
              </a:rPr>
              <a:t>朝建立后，</a:t>
            </a:r>
            <a:r>
              <a:rPr lang="zh-CN" altLang="en-US" sz="3200" b="1" dirty="0">
                <a:solidFill>
                  <a:srgbClr val="FF0000"/>
                </a:solidFill>
                <a:latin typeface="楷体" pitchFamily="49" charset="-122"/>
                <a:ea typeface="楷体" pitchFamily="49" charset="-122"/>
              </a:rPr>
              <a:t>陆路和海路</a:t>
            </a:r>
            <a:r>
              <a:rPr lang="zh-CN" altLang="en-US" sz="3200" b="1" dirty="0">
                <a:latin typeface="楷体" pitchFamily="49" charset="-122"/>
                <a:ea typeface="楷体" pitchFamily="49" charset="-122"/>
              </a:rPr>
              <a:t>交通范围进一步扩大，开创了中外交通的新局面。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2000"/>
            <a:ext cx="4512310" cy="500119"/>
          </a:xfrm>
          <a:prstGeom prst="rect">
            <a:avLst/>
          </a:prstGeom>
          <a:noFill/>
        </p:spPr>
        <p:txBody>
          <a:bodyPr wrap="square" lIns="68562" tIns="34281" rIns="68562" bIns="34281" rtlCol="0">
            <a:spAutoFit/>
          </a:bodyPr>
          <a:lstStyle/>
          <a:p>
            <a:r>
              <a:rPr lang="zh-CN" altLang="en-US" sz="2800" b="1" dirty="0">
                <a:latin typeface="仿宋" pitchFamily="49" charset="-122"/>
                <a:ea typeface="仿宋" pitchFamily="49" charset="-122"/>
              </a:rPr>
              <a:t>一、陆路交通</a:t>
            </a:r>
          </a:p>
        </p:txBody>
      </p:sp>
      <p:sp>
        <p:nvSpPr>
          <p:cNvPr id="3" name="TextBox 2"/>
          <p:cNvSpPr txBox="1"/>
          <p:nvPr/>
        </p:nvSpPr>
        <p:spPr>
          <a:xfrm>
            <a:off x="457200" y="1295400"/>
            <a:ext cx="7646035" cy="2031321"/>
          </a:xfrm>
          <a:prstGeom prst="rect">
            <a:avLst/>
          </a:prstGeom>
          <a:noFill/>
        </p:spPr>
        <p:txBody>
          <a:bodyPr wrap="square" lIns="121917" tIns="60958" rIns="121917" bIns="60958" rtlCol="0">
            <a:spAutoFit/>
          </a:bodyPr>
          <a:lstStyle/>
          <a:p>
            <a:pPr lvl="0"/>
            <a:r>
              <a:rPr lang="en-US" altLang="zh-CN" sz="2800" b="1" dirty="0">
                <a:latin typeface="宋体" panose="02010600030101010101" pitchFamily="2" charset="-122"/>
              </a:rPr>
              <a:t>    </a:t>
            </a:r>
            <a:r>
              <a:rPr lang="zh-CN" altLang="en-US" sz="2400" b="1" dirty="0">
                <a:latin typeface="楷体" pitchFamily="49" charset="-122"/>
                <a:ea typeface="楷体" pitchFamily="49" charset="-122"/>
              </a:rPr>
              <a:t>古代著名的</a:t>
            </a:r>
            <a:r>
              <a:rPr lang="zh-CN" altLang="en-US" sz="2400" b="1" dirty="0">
                <a:solidFill>
                  <a:srgbClr val="FF0000"/>
                </a:solidFill>
                <a:latin typeface="楷体" pitchFamily="49" charset="-122"/>
                <a:ea typeface="楷体" pitchFamily="49" charset="-122"/>
              </a:rPr>
              <a:t>陆上丝绸之路</a:t>
            </a:r>
            <a:r>
              <a:rPr lang="zh-CN" altLang="en-US" sz="2400" b="1" dirty="0">
                <a:latin typeface="楷体" pitchFamily="49" charset="-122"/>
                <a:ea typeface="楷体" pitchFamily="49" charset="-122"/>
              </a:rPr>
              <a:t>，在宋元时期成为通往西方的交通要道。</a:t>
            </a:r>
            <a:endParaRPr lang="en-US" altLang="zh-CN" sz="2400" b="1" dirty="0">
              <a:latin typeface="楷体" pitchFamily="49" charset="-122"/>
              <a:ea typeface="楷体" pitchFamily="49" charset="-122"/>
            </a:endParaRPr>
          </a:p>
          <a:p>
            <a:pPr lvl="0"/>
            <a:r>
              <a:rPr lang="zh-CN" altLang="en-US" sz="2400" b="1" dirty="0">
                <a:solidFill>
                  <a:srgbClr val="FF0000"/>
                </a:solidFill>
                <a:latin typeface="楷体" pitchFamily="49" charset="-122"/>
                <a:ea typeface="楷体" pitchFamily="49" charset="-122"/>
              </a:rPr>
              <a:t>    宋代驿站比较发达。元朝</a:t>
            </a:r>
            <a:r>
              <a:rPr lang="zh-CN" altLang="en-US" sz="2400" b="1" dirty="0">
                <a:solidFill>
                  <a:prstClr val="black"/>
                </a:solidFill>
                <a:latin typeface="楷体" pitchFamily="49" charset="-122"/>
                <a:ea typeface="楷体" pitchFamily="49" charset="-122"/>
              </a:rPr>
              <a:t>统治区域辽阔，为了加强同各地的联系，修建了覆盖全国的陆路交通网，</a:t>
            </a:r>
            <a:r>
              <a:rPr lang="zh-CN" altLang="en-US" sz="2400" b="1" dirty="0">
                <a:solidFill>
                  <a:srgbClr val="FF0000"/>
                </a:solidFill>
                <a:latin typeface="楷体" pitchFamily="49" charset="-122"/>
                <a:ea typeface="楷体" pitchFamily="49" charset="-122"/>
              </a:rPr>
              <a:t>建立了四通八达的驿站</a:t>
            </a:r>
            <a:r>
              <a:rPr lang="zh-CN" altLang="en-US" sz="2400" b="1" dirty="0">
                <a:solidFill>
                  <a:prstClr val="black"/>
                </a:solidFill>
                <a:latin typeface="楷体" pitchFamily="49" charset="-122"/>
                <a:ea typeface="楷体" pitchFamily="49" charset="-122"/>
              </a:rPr>
              <a:t>。</a:t>
            </a:r>
            <a:endParaRPr lang="zh-CN" altLang="en-US" sz="2400" dirty="0">
              <a:latin typeface="楷体" pitchFamily="49" charset="-122"/>
              <a:ea typeface="楷体" pitchFamily="49" charset="-122"/>
            </a:endParaRPr>
          </a:p>
        </p:txBody>
      </p:sp>
      <p:pic>
        <p:nvPicPr>
          <p:cNvPr id="4" name="图片 3" descr="wKgBt09-OaaJNMkMAAFI0SbYjuk53.groupinfo.w600.jpeg"/>
          <p:cNvPicPr>
            <a:picLocks noChangeAspect="1"/>
          </p:cNvPicPr>
          <p:nvPr/>
        </p:nvPicPr>
        <p:blipFill>
          <a:blip r:embed="rId2" cstate="print"/>
          <a:stretch>
            <a:fillRect/>
          </a:stretch>
        </p:blipFill>
        <p:spPr>
          <a:xfrm>
            <a:off x="1066800" y="3429000"/>
            <a:ext cx="3042535" cy="1952293"/>
          </a:xfrm>
          <a:prstGeom prst="rect">
            <a:avLst/>
          </a:prstGeom>
        </p:spPr>
      </p:pic>
      <p:sp>
        <p:nvSpPr>
          <p:cNvPr id="5" name="圆角矩形 4"/>
          <p:cNvSpPr/>
          <p:nvPr/>
        </p:nvSpPr>
        <p:spPr>
          <a:xfrm>
            <a:off x="1187624" y="5373216"/>
            <a:ext cx="6629400" cy="1166342"/>
          </a:xfrm>
          <a:prstGeom prst="roundRect">
            <a:avLst/>
          </a:prstGeom>
          <a:solidFill>
            <a:srgbClr val="663300"/>
          </a:solidFill>
        </p:spPr>
        <p:txBody>
          <a:bodyPr wrap="square" lIns="93023" tIns="46511" rIns="93023" bIns="46511">
            <a:spAutoFit/>
          </a:bodyPr>
          <a:lstStyle/>
          <a:p>
            <a:pPr>
              <a:lnSpc>
                <a:spcPct val="130000"/>
              </a:lnSpc>
              <a:buClr>
                <a:srgbClr val="000000"/>
              </a:buClr>
              <a:defRPr/>
            </a:pPr>
            <a:r>
              <a:rPr lang="zh-CN" altLang="en-US" sz="2400" b="1" noProof="1">
                <a:solidFill>
                  <a:schemeClr val="bg1"/>
                </a:solidFill>
                <a:latin typeface="宋体" panose="02010600030101010101" pitchFamily="2" charset="-122"/>
                <a:cs typeface="+mn-ea"/>
              </a:rPr>
              <a:t>小知识：</a:t>
            </a:r>
            <a:r>
              <a:rPr lang="zh-CN" altLang="en-US" sz="2400" b="1" dirty="0">
                <a:solidFill>
                  <a:schemeClr val="bg1"/>
                </a:solidFill>
                <a:latin typeface="宋体" panose="02010600030101010101" pitchFamily="2" charset="-122"/>
              </a:rPr>
              <a:t>驿站是中国古代供传递官府文书和军事情报的人或来往官员途中食宿、换马的场所。</a:t>
            </a:r>
            <a:endParaRPr lang="en-US" altLang="zh-CN" sz="2400" b="1" noProof="1">
              <a:solidFill>
                <a:schemeClr val="bg1"/>
              </a:solidFill>
              <a:latin typeface="宋体" panose="02010600030101010101" pitchFamily="2" charset="-122"/>
              <a:cs typeface="+mn-ea"/>
            </a:endParaRPr>
          </a:p>
        </p:txBody>
      </p:sp>
      <p:pic>
        <p:nvPicPr>
          <p:cNvPr id="8" name="图片 7" descr="WB6B907Cb005.jpg"/>
          <p:cNvPicPr>
            <a:picLocks noChangeAspect="1"/>
          </p:cNvPicPr>
          <p:nvPr/>
        </p:nvPicPr>
        <p:blipFill>
          <a:blip r:embed="rId3" cstate="print"/>
          <a:stretch>
            <a:fillRect/>
          </a:stretch>
        </p:blipFill>
        <p:spPr>
          <a:xfrm>
            <a:off x="4716016" y="3212976"/>
            <a:ext cx="3200400" cy="2122932"/>
          </a:xfrm>
          <a:prstGeom prst="rect">
            <a:avLst/>
          </a:prstGeom>
        </p:spPr>
      </p:pic>
      <p:sp>
        <p:nvSpPr>
          <p:cNvPr id="10" name="TextBox 9"/>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bldLvl="0" animBg="1"/>
      <p:bldP spid="5" grpId="1"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81000" y="762000"/>
            <a:ext cx="8143875" cy="1815882"/>
          </a:xfrm>
          <a:prstGeom prst="rect">
            <a:avLst/>
          </a:prstGeom>
          <a:noFill/>
        </p:spPr>
        <p:txBody>
          <a:bodyPr wrap="square">
            <a:spAutoFit/>
          </a:bodyPr>
          <a:lstStyle/>
          <a:p>
            <a:pPr fontAlgn="auto">
              <a:spcBef>
                <a:spcPts val="0"/>
              </a:spcBef>
              <a:spcAft>
                <a:spcPts val="0"/>
              </a:spcAft>
              <a:defRPr/>
            </a:pPr>
            <a:r>
              <a:rPr lang="zh-CN" altLang="en-US" sz="2800" b="1" dirty="0">
                <a:effectLst>
                  <a:outerShdw blurRad="38100" dist="38100" dir="2700000" algn="tl">
                    <a:srgbClr val="000000">
                      <a:alpha val="43137"/>
                    </a:srgbClr>
                  </a:outerShdw>
                </a:effectLst>
                <a:latin typeface="隶书" pitchFamily="49" charset="-122"/>
                <a:ea typeface="隶书" pitchFamily="49" charset="-122"/>
                <a:sym typeface="+mn-ea"/>
              </a:rPr>
              <a:t>史料研读</a:t>
            </a:r>
            <a:endParaRPr lang="zh-CN" altLang="en-US" sz="4000" b="1" dirty="0">
              <a:effectLst>
                <a:outerShdw blurRad="38100" dist="38100" dir="2700000" algn="tl">
                  <a:srgbClr val="000000">
                    <a:alpha val="43137"/>
                  </a:srgbClr>
                </a:outerShdw>
              </a:effectLst>
              <a:latin typeface="隶书" pitchFamily="49" charset="-122"/>
              <a:ea typeface="隶书" pitchFamily="49" charset="-122"/>
              <a:sym typeface="+mn-ea"/>
            </a:endParaRPr>
          </a:p>
          <a:p>
            <a:pPr fontAlgn="auto">
              <a:spcBef>
                <a:spcPts val="0"/>
              </a:spcBef>
              <a:spcAft>
                <a:spcPts val="0"/>
              </a:spcAft>
              <a:defRPr/>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元有天下，薄海内外，人迹所及，皆置驿传，使驿往来，如行国中。</a:t>
            </a:r>
            <a:r>
              <a:rPr lang="en-US" altLang="zh-CN" sz="2800" dirty="0">
                <a:latin typeface="楷体" panose="02010609060101010101" pitchFamily="49" charset="-122"/>
                <a:ea typeface="楷体" panose="02010609060101010101" pitchFamily="49" charset="-122"/>
              </a:rPr>
              <a:t>”</a:t>
            </a:r>
          </a:p>
          <a:p>
            <a:pPr algn="r" fontAlgn="auto">
              <a:spcBef>
                <a:spcPts val="0"/>
              </a:spcBef>
              <a:spcAft>
                <a:spcPts val="0"/>
              </a:spcAft>
              <a:defRPr/>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《元史·地理志》</a:t>
            </a:r>
            <a:endParaRPr lang="en-US" altLang="zh-CN" sz="2800" dirty="0">
              <a:latin typeface="楷体" panose="02010609060101010101" pitchFamily="49" charset="-122"/>
              <a:ea typeface="楷体" panose="02010609060101010101" pitchFamily="49" charset="-122"/>
            </a:endParaRPr>
          </a:p>
        </p:txBody>
      </p:sp>
      <p:sp>
        <p:nvSpPr>
          <p:cNvPr id="12" name=" 12"/>
          <p:cNvSpPr/>
          <p:nvPr/>
        </p:nvSpPr>
        <p:spPr>
          <a:xfrm>
            <a:off x="533400" y="3810000"/>
            <a:ext cx="7786742" cy="1500198"/>
          </a:xfrm>
          <a:prstGeom prst="rect">
            <a:avLst/>
          </a:prstGeom>
        </p:spPr>
        <p:style>
          <a:lnRef idx="2">
            <a:schemeClr val="accent6"/>
          </a:lnRef>
          <a:fillRef idx="1">
            <a:schemeClr val="lt1"/>
          </a:fillRef>
          <a:effectRef idx="0">
            <a:schemeClr val="accent6"/>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zh-CN" altLang="en-US" sz="2800" b="1" dirty="0">
                <a:solidFill>
                  <a:schemeClr val="tx1"/>
                </a:solidFill>
                <a:latin typeface="黑体" panose="02010609060101010101" charset="-122"/>
              </a:rPr>
              <a:t>加强了中央与地方的</a:t>
            </a:r>
            <a:r>
              <a:rPr lang="zh-CN" altLang="en-US" sz="2800" b="1" dirty="0">
                <a:solidFill>
                  <a:srgbClr val="FF0000"/>
                </a:solidFill>
                <a:latin typeface="黑体" panose="02010609060101010101" charset="-122"/>
              </a:rPr>
              <a:t>联系</a:t>
            </a:r>
            <a:r>
              <a:rPr lang="zh-CN" altLang="en-US" sz="2800" b="1" dirty="0">
                <a:solidFill>
                  <a:schemeClr val="tx1"/>
                </a:solidFill>
                <a:latin typeface="黑体" panose="02010609060101010101" charset="-122"/>
              </a:rPr>
              <a:t>，推动了国内交通的</a:t>
            </a:r>
            <a:r>
              <a:rPr lang="zh-CN" altLang="en-US" sz="2800" b="1" dirty="0">
                <a:solidFill>
                  <a:srgbClr val="FF0000"/>
                </a:solidFill>
                <a:latin typeface="黑体" panose="02010609060101010101" charset="-122"/>
              </a:rPr>
              <a:t>发展</a:t>
            </a:r>
            <a:r>
              <a:rPr lang="zh-CN" altLang="en-US" sz="2800" b="1" dirty="0">
                <a:solidFill>
                  <a:schemeClr val="tx1"/>
                </a:solidFill>
                <a:latin typeface="黑体" panose="02010609060101010101" charset="-122"/>
              </a:rPr>
              <a:t>，促进了国内各族人民的经济文化</a:t>
            </a:r>
            <a:r>
              <a:rPr lang="zh-CN" altLang="en-US" sz="2800" b="1" dirty="0">
                <a:solidFill>
                  <a:srgbClr val="FF0000"/>
                </a:solidFill>
                <a:latin typeface="黑体" panose="02010609060101010101" charset="-122"/>
              </a:rPr>
              <a:t>交流</a:t>
            </a:r>
            <a:r>
              <a:rPr lang="zh-CN" altLang="en-US" sz="2800" b="1" dirty="0">
                <a:solidFill>
                  <a:schemeClr val="tx1"/>
                </a:solidFill>
                <a:latin typeface="黑体" panose="02010609060101010101" charset="-122"/>
              </a:rPr>
              <a:t>和边疆地区的</a:t>
            </a:r>
            <a:r>
              <a:rPr lang="zh-CN" altLang="en-US" sz="2800" b="1" dirty="0">
                <a:solidFill>
                  <a:srgbClr val="FF0000"/>
                </a:solidFill>
                <a:latin typeface="黑体" panose="02010609060101010101" charset="-122"/>
              </a:rPr>
              <a:t>开发</a:t>
            </a:r>
            <a:r>
              <a:rPr lang="zh-CN" altLang="en-US" sz="2800" b="1" dirty="0">
                <a:solidFill>
                  <a:schemeClr val="tx1"/>
                </a:solidFill>
                <a:latin typeface="黑体" panose="02010609060101010101" charset="-122"/>
              </a:rPr>
              <a:t>。</a:t>
            </a:r>
          </a:p>
        </p:txBody>
      </p:sp>
      <p:sp>
        <p:nvSpPr>
          <p:cNvPr id="4" name="矩形 3"/>
          <p:cNvSpPr/>
          <p:nvPr/>
        </p:nvSpPr>
        <p:spPr>
          <a:xfrm>
            <a:off x="6248400" y="1676400"/>
            <a:ext cx="2133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457200" y="2057400"/>
            <a:ext cx="1143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TextBox 6"/>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sp>
        <p:nvSpPr>
          <p:cNvPr id="8" name="TextBox 7"/>
          <p:cNvSpPr txBox="1"/>
          <p:nvPr/>
        </p:nvSpPr>
        <p:spPr>
          <a:xfrm>
            <a:off x="457200" y="2895600"/>
            <a:ext cx="8077200" cy="523220"/>
          </a:xfrm>
          <a:prstGeom prst="rect">
            <a:avLst/>
          </a:prstGeom>
          <a:noFill/>
        </p:spPr>
        <p:txBody>
          <a:bodyPr wrap="square" rtlCol="0">
            <a:spAutoFit/>
          </a:bodyPr>
          <a:lstStyle/>
          <a:p>
            <a:r>
              <a:rPr lang="zh-CN" altLang="en-US" sz="2800" b="1" dirty="0">
                <a:solidFill>
                  <a:srgbClr val="0000FF"/>
                </a:solidFill>
                <a:latin typeface="仿宋" pitchFamily="49" charset="-122"/>
                <a:ea typeface="仿宋" pitchFamily="49" charset="-122"/>
              </a:rPr>
              <a:t>元朝建立了遍布全国的驿站有什么作用？</a:t>
            </a:r>
            <a:endParaRPr lang="zh-CN" altLang="en-US" sz="2800" dirty="0">
              <a:solidFill>
                <a:srgbClr val="0000FF"/>
              </a:solidFill>
              <a:latin typeface="仿宋" pitchFamily="49" charset="-122"/>
              <a:ea typeface="仿宋"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4" grpId="0" animBg="1"/>
      <p:bldP spid="5" grpId="0" animBg="1"/>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2987040" cy="4647422"/>
          </a:xfrm>
          <a:prstGeom prst="rect">
            <a:avLst/>
          </a:prstGeom>
          <a:noFill/>
        </p:spPr>
        <p:txBody>
          <a:bodyPr wrap="square" lIns="121917" tIns="60958" rIns="121917" bIns="60958" rtlCol="0">
            <a:spAutoFit/>
          </a:bodyPr>
          <a:lstStyle/>
          <a:p>
            <a:pPr>
              <a:lnSpc>
                <a:spcPct val="150000"/>
              </a:lnSpc>
            </a:pPr>
            <a:r>
              <a:rPr lang="en-US" altLang="zh-CN" sz="2800" b="1" dirty="0">
                <a:latin typeface="宋体" panose="02010600030101010101" pitchFamily="2" charset="-122"/>
              </a:rPr>
              <a:t>    </a:t>
            </a:r>
            <a:r>
              <a:rPr lang="zh-CN" altLang="en-US" sz="2800" b="1" dirty="0">
                <a:latin typeface="宋体" panose="02010600030101010101" pitchFamily="2" charset="-122"/>
              </a:rPr>
              <a:t>元代的陆路向西通往</a:t>
            </a:r>
            <a:r>
              <a:rPr lang="zh-CN" altLang="en-US" sz="2800" b="1" dirty="0">
                <a:solidFill>
                  <a:srgbClr val="990000"/>
                </a:solidFill>
                <a:latin typeface="宋体" panose="02010600030101010101" pitchFamily="2" charset="-122"/>
              </a:rPr>
              <a:t>波斯</a:t>
            </a:r>
            <a:r>
              <a:rPr lang="zh-CN" altLang="en-US" sz="2800" b="1" dirty="0">
                <a:latin typeface="宋体" panose="02010600030101010101" pitchFamily="2" charset="-122"/>
              </a:rPr>
              <a:t>、</a:t>
            </a:r>
            <a:r>
              <a:rPr lang="zh-CN" altLang="en-US" sz="2800" b="1" dirty="0">
                <a:solidFill>
                  <a:srgbClr val="990000"/>
                </a:solidFill>
                <a:latin typeface="宋体" panose="02010600030101010101" pitchFamily="2" charset="-122"/>
              </a:rPr>
              <a:t>阿拉伯</a:t>
            </a:r>
            <a:r>
              <a:rPr lang="zh-CN" altLang="en-US" sz="2800" b="1" dirty="0">
                <a:latin typeface="宋体" panose="02010600030101010101" pitchFamily="2" charset="-122"/>
              </a:rPr>
              <a:t>及</a:t>
            </a:r>
            <a:r>
              <a:rPr lang="zh-CN" altLang="en-US" sz="2800" b="1" dirty="0">
                <a:solidFill>
                  <a:srgbClr val="990000"/>
                </a:solidFill>
                <a:latin typeface="宋体" panose="02010600030101010101" pitchFamily="2" charset="-122"/>
              </a:rPr>
              <a:t>俄罗斯</a:t>
            </a:r>
            <a:r>
              <a:rPr lang="zh-CN" altLang="en-US" sz="2800" b="1" dirty="0">
                <a:latin typeface="宋体" panose="02010600030101010101" pitchFamily="2" charset="-122"/>
              </a:rPr>
              <a:t>等欧洲国家，使东西方的使臣、商人往来非常方便。</a:t>
            </a:r>
            <a:endParaRPr lang="zh-CN" altLang="en-US" sz="2800" dirty="0">
              <a:latin typeface="宋体" panose="02010600030101010101" pitchFamily="2" charset="-122"/>
            </a:endParaRPr>
          </a:p>
        </p:txBody>
      </p:sp>
      <p:pic>
        <p:nvPicPr>
          <p:cNvPr id="4" name="Picture 2" descr="https://timgsa.baidu.com/timg?image&amp;quality=80&amp;size=b9999_10000&amp;sec=1555430318193&amp;di=c1701b027a5f7241f2f31ebfe3f59921&amp;imgtype=0&amp;src=http%3A%2F%2Fmmbiz.qpic.cn%2Fmmbiz_jpg%2FTicmElhZ14EcjbILQRXSMeOgEBDvCYgPUP1iabDRFBdoOTSwkClWricicdWu5Cn2vUgUibJLWgCPYg7woMI5hicBSDpw%2F640%3Fwx_fmt%3Djpeg"/>
          <p:cNvPicPr>
            <a:picLocks noChangeAspect="1" noChangeArrowheads="1"/>
          </p:cNvPicPr>
          <p:nvPr/>
        </p:nvPicPr>
        <p:blipFill>
          <a:blip r:embed="rId2" cstate="print"/>
          <a:srcRect/>
          <a:stretch>
            <a:fillRect/>
          </a:stretch>
        </p:blipFill>
        <p:spPr bwMode="auto">
          <a:xfrm>
            <a:off x="3124200" y="1219200"/>
            <a:ext cx="5829708" cy="4724400"/>
          </a:xfrm>
          <a:prstGeom prst="rect">
            <a:avLst/>
          </a:prstGeom>
          <a:noFill/>
        </p:spPr>
      </p:pic>
      <p:sp>
        <p:nvSpPr>
          <p:cNvPr id="6" name="TextBox 5"/>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914400"/>
            <a:ext cx="8839200" cy="4524315"/>
          </a:xfrm>
          <a:prstGeom prst="rect">
            <a:avLst/>
          </a:prstGeom>
          <a:noFill/>
        </p:spPr>
        <p:txBody>
          <a:bodyPr wrap="square" rtlCol="0">
            <a:spAutoFit/>
          </a:bodyPr>
          <a:lstStyle/>
          <a:p>
            <a:r>
              <a:rPr lang="zh-CN" altLang="en-US" sz="3600" b="1" dirty="0"/>
              <a:t>         </a:t>
            </a:r>
            <a:r>
              <a:rPr lang="zh-CN" altLang="en-US" sz="3600" b="1" dirty="0">
                <a:latin typeface="楷体" pitchFamily="49" charset="-122"/>
                <a:ea typeface="楷体" pitchFamily="49" charset="-122"/>
              </a:rPr>
              <a:t>四大发明是我们每一个中国人的骄傲，凝聚了我国古代劳动人民的辛勤汗水，体现出我国人民的伟大智慧。对世界文明发展具有重要推动作用的印刷术、指南针、火药是怎样发明与传播的，当时的中外交流情况又如何呢，让我们一起走进处于中国古代科技高峰的宋元时期，共同领略宋元时期科技与中外交通的繁荣盛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20170109043126347.jpeg"/>
          <p:cNvPicPr>
            <a:picLocks noChangeAspect="1"/>
          </p:cNvPicPr>
          <p:nvPr/>
        </p:nvPicPr>
        <p:blipFill>
          <a:blip r:embed="rId3" cstate="print"/>
          <a:stretch>
            <a:fillRect/>
          </a:stretch>
        </p:blipFill>
        <p:spPr>
          <a:xfrm>
            <a:off x="4495800" y="609600"/>
            <a:ext cx="4328789" cy="3378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p:cNvSpPr txBox="1"/>
          <p:nvPr/>
        </p:nvSpPr>
        <p:spPr>
          <a:xfrm>
            <a:off x="395536" y="836712"/>
            <a:ext cx="3384233" cy="500119"/>
          </a:xfrm>
          <a:prstGeom prst="rect">
            <a:avLst/>
          </a:prstGeom>
          <a:noFill/>
        </p:spPr>
        <p:txBody>
          <a:bodyPr wrap="square" lIns="68562" tIns="34281" rIns="68562" bIns="34281" rtlCol="0">
            <a:spAutoFit/>
          </a:bodyPr>
          <a:lstStyle/>
          <a:p>
            <a:r>
              <a:rPr lang="zh-CN" altLang="en-US" sz="2800" b="1" dirty="0">
                <a:latin typeface="仿宋" pitchFamily="49" charset="-122"/>
                <a:ea typeface="仿宋" pitchFamily="49" charset="-122"/>
              </a:rPr>
              <a:t>二、海路交通</a:t>
            </a:r>
          </a:p>
        </p:txBody>
      </p:sp>
      <p:sp>
        <p:nvSpPr>
          <p:cNvPr id="11" name="TextBox 10"/>
          <p:cNvSpPr txBox="1"/>
          <p:nvPr/>
        </p:nvSpPr>
        <p:spPr>
          <a:xfrm>
            <a:off x="251520" y="1700808"/>
            <a:ext cx="4248472" cy="3708704"/>
          </a:xfrm>
          <a:prstGeom prst="rect">
            <a:avLst/>
          </a:prstGeom>
          <a:noFill/>
        </p:spPr>
        <p:txBody>
          <a:bodyPr wrap="square" lIns="121917" tIns="60958" rIns="121917" bIns="60958" rtlCol="0">
            <a:spAutoFit/>
          </a:bodyPr>
          <a:lstStyle/>
          <a:p>
            <a:r>
              <a:rPr lang="en-US" altLang="zh-CN" sz="3700" b="1" dirty="0">
                <a:latin typeface="宋体" panose="02010600030101010101" pitchFamily="2" charset="-122"/>
              </a:rPr>
              <a:t>    </a:t>
            </a:r>
            <a:r>
              <a:rPr lang="zh-CN" altLang="en-US" sz="2800" b="1" dirty="0">
                <a:latin typeface="仿宋" pitchFamily="49" charset="-122"/>
                <a:ea typeface="仿宋" pitchFamily="49" charset="-122"/>
              </a:rPr>
              <a:t>宋代的海路形成了多条航线，可通往</a:t>
            </a:r>
            <a:r>
              <a:rPr lang="zh-CN" altLang="en-US" sz="2800" b="1" dirty="0">
                <a:solidFill>
                  <a:srgbClr val="FF0000"/>
                </a:solidFill>
                <a:latin typeface="仿宋" pitchFamily="49" charset="-122"/>
                <a:ea typeface="仿宋" pitchFamily="49" charset="-122"/>
              </a:rPr>
              <a:t>日本、高丽、东南亚、印度、阿拉伯</a:t>
            </a:r>
            <a:r>
              <a:rPr lang="zh-CN" altLang="en-US" sz="2800" b="1" dirty="0">
                <a:latin typeface="仿宋" pitchFamily="49" charset="-122"/>
                <a:ea typeface="仿宋" pitchFamily="49" charset="-122"/>
              </a:rPr>
              <a:t>等国家，远至</a:t>
            </a:r>
            <a:r>
              <a:rPr lang="zh-CN" altLang="en-US" sz="2800" b="1" dirty="0">
                <a:solidFill>
                  <a:srgbClr val="FF0000"/>
                </a:solidFill>
                <a:latin typeface="仿宋" pitchFamily="49" charset="-122"/>
                <a:ea typeface="仿宋" pitchFamily="49" charset="-122"/>
              </a:rPr>
              <a:t>波斯湾及东非海岸</a:t>
            </a:r>
            <a:r>
              <a:rPr lang="zh-CN" altLang="en-US" sz="2800" b="1" dirty="0">
                <a:latin typeface="仿宋" pitchFamily="49" charset="-122"/>
                <a:ea typeface="仿宋" pitchFamily="49" charset="-122"/>
              </a:rPr>
              <a:t>。</a:t>
            </a:r>
            <a:endParaRPr lang="en-US" altLang="zh-CN" sz="2800" b="1" dirty="0">
              <a:latin typeface="仿宋" pitchFamily="49" charset="-122"/>
              <a:ea typeface="仿宋" pitchFamily="49" charset="-122"/>
            </a:endParaRPr>
          </a:p>
          <a:p>
            <a:r>
              <a:rPr lang="zh-CN" altLang="en-US" sz="2800" b="1" dirty="0">
                <a:latin typeface="仿宋" pitchFamily="49" charset="-122"/>
                <a:ea typeface="仿宋" pitchFamily="49" charset="-122"/>
              </a:rPr>
              <a:t>    </a:t>
            </a:r>
            <a:r>
              <a:rPr lang="zh-CN" altLang="en-US" sz="2800" b="1" dirty="0">
                <a:solidFill>
                  <a:srgbClr val="FF0000"/>
                </a:solidFill>
                <a:latin typeface="仿宋" pitchFamily="49" charset="-122"/>
                <a:ea typeface="仿宋" pitchFamily="49" charset="-122"/>
              </a:rPr>
              <a:t>元朝</a:t>
            </a:r>
            <a:r>
              <a:rPr lang="zh-CN" altLang="en-US" sz="2800" b="1" dirty="0">
                <a:latin typeface="仿宋" pitchFamily="49" charset="-122"/>
                <a:ea typeface="仿宋" pitchFamily="49" charset="-122"/>
              </a:rPr>
              <a:t>海上交通范围有更大的拓展，</a:t>
            </a:r>
            <a:r>
              <a:rPr lang="zh-CN" altLang="en-US" sz="2800" b="1" dirty="0">
                <a:solidFill>
                  <a:srgbClr val="FF0000"/>
                </a:solidFill>
                <a:latin typeface="仿宋" pitchFamily="49" charset="-122"/>
                <a:ea typeface="仿宋" pitchFamily="49" charset="-122"/>
              </a:rPr>
              <a:t>海上丝绸之路进入鼎盛时期</a:t>
            </a:r>
            <a:r>
              <a:rPr lang="zh-CN" altLang="en-US" sz="2800" b="1" dirty="0">
                <a:latin typeface="仿宋" pitchFamily="49" charset="-122"/>
                <a:ea typeface="仿宋" pitchFamily="49" charset="-122"/>
              </a:rPr>
              <a:t>。</a:t>
            </a:r>
          </a:p>
        </p:txBody>
      </p:sp>
      <p:sp>
        <p:nvSpPr>
          <p:cNvPr id="13" name="圆角矩形 12"/>
          <p:cNvSpPr/>
          <p:nvPr/>
        </p:nvSpPr>
        <p:spPr>
          <a:xfrm>
            <a:off x="4495800" y="4302342"/>
            <a:ext cx="4468688" cy="2147036"/>
          </a:xfrm>
          <a:prstGeom prst="roundRect">
            <a:avLst/>
          </a:prstGeom>
          <a:solidFill>
            <a:srgbClr val="663300"/>
          </a:solidFill>
        </p:spPr>
        <p:txBody>
          <a:bodyPr wrap="square" lIns="93023" tIns="46511" rIns="93023" bIns="46511">
            <a:spAutoFit/>
          </a:bodyPr>
          <a:lstStyle/>
          <a:p>
            <a:r>
              <a:rPr lang="zh-CN" altLang="en-US" sz="2400" b="1" dirty="0">
                <a:solidFill>
                  <a:schemeClr val="bg1"/>
                </a:solidFill>
                <a:latin typeface="宋体" panose="02010600030101010101" pitchFamily="2" charset="-122"/>
              </a:rPr>
              <a:t>宋元时，中国与阿拉伯、波斯以及东非之间有大量的商船定期往返。宋代时与中国有贸易关系的国家和地区有五六十个，元代时达到</a:t>
            </a:r>
            <a:r>
              <a:rPr lang="en-US" altLang="zh-CN" sz="2400" b="1" dirty="0">
                <a:solidFill>
                  <a:schemeClr val="bg1"/>
                </a:solidFill>
                <a:latin typeface="宋体" panose="02010600030101010101" pitchFamily="2" charset="-122"/>
              </a:rPr>
              <a:t>140</a:t>
            </a:r>
            <a:r>
              <a:rPr lang="zh-CN" altLang="en-US" sz="2400" b="1" dirty="0">
                <a:solidFill>
                  <a:schemeClr val="bg1"/>
                </a:solidFill>
                <a:latin typeface="宋体" panose="02010600030101010101" pitchFamily="2" charset="-122"/>
              </a:rPr>
              <a:t>多个。</a:t>
            </a:r>
          </a:p>
        </p:txBody>
      </p:sp>
      <p:sp>
        <p:nvSpPr>
          <p:cNvPr id="7" name="TextBox 6"/>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ldLvl="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6"/>
          <p:cNvSpPr txBox="1"/>
          <p:nvPr/>
        </p:nvSpPr>
        <p:spPr>
          <a:xfrm>
            <a:off x="5292080" y="1124744"/>
            <a:ext cx="1800200" cy="523220"/>
          </a:xfrm>
          <a:prstGeom prst="rect">
            <a:avLst/>
          </a:prstGeom>
          <a:noFill/>
        </p:spPr>
        <p:txBody>
          <a:bodyPr vert="horz" wrap="square" rtlCol="0" anchor="ctr">
            <a:spAutoFit/>
          </a:bodyPr>
          <a:lstStyle/>
          <a:p>
            <a:pPr algn="just"/>
            <a:r>
              <a:rPr lang="zh-CN" altLang="en-US" sz="2800" b="1" dirty="0">
                <a:solidFill>
                  <a:srgbClr val="0000FF"/>
                </a:solidFill>
                <a:latin typeface="仿宋" pitchFamily="49" charset="-122"/>
                <a:ea typeface="仿宋" pitchFamily="49" charset="-122"/>
              </a:rPr>
              <a:t>相关史事</a:t>
            </a:r>
          </a:p>
        </p:txBody>
      </p:sp>
      <p:sp>
        <p:nvSpPr>
          <p:cNvPr id="6" name="TextBox 5"/>
          <p:cNvSpPr txBox="1"/>
          <p:nvPr/>
        </p:nvSpPr>
        <p:spPr>
          <a:xfrm>
            <a:off x="0" y="228600"/>
            <a:ext cx="69342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第二篇章                      </a:t>
            </a:r>
            <a:r>
              <a:rPr lang="zh-CN" altLang="zh-CN" sz="2400" b="1" dirty="0">
                <a:latin typeface="方正粗黑宋简体" pitchFamily="2" charset="-122"/>
                <a:ea typeface="方正粗黑宋简体" pitchFamily="2" charset="-122"/>
              </a:rPr>
              <a:t>中外交流促发展</a:t>
            </a:r>
          </a:p>
        </p:txBody>
      </p:sp>
      <p:pic>
        <p:nvPicPr>
          <p:cNvPr id="7" name="图片 6" descr="t016531ad0908b7f83c.jpg"/>
          <p:cNvPicPr>
            <a:picLocks noChangeAspect="1"/>
          </p:cNvPicPr>
          <p:nvPr/>
        </p:nvPicPr>
        <p:blipFill>
          <a:blip r:embed="rId3" cstate="print"/>
          <a:stretch>
            <a:fillRect/>
          </a:stretch>
        </p:blipFill>
        <p:spPr>
          <a:xfrm>
            <a:off x="539552" y="1628800"/>
            <a:ext cx="2712131" cy="3403724"/>
          </a:xfrm>
          <a:prstGeom prst="rect">
            <a:avLst/>
          </a:prstGeom>
        </p:spPr>
      </p:pic>
      <p:sp>
        <p:nvSpPr>
          <p:cNvPr id="8" name="TextBox 7"/>
          <p:cNvSpPr txBox="1"/>
          <p:nvPr/>
        </p:nvSpPr>
        <p:spPr>
          <a:xfrm>
            <a:off x="1259632" y="5301208"/>
            <a:ext cx="1224136" cy="369332"/>
          </a:xfrm>
          <a:prstGeom prst="rect">
            <a:avLst/>
          </a:prstGeom>
          <a:noFill/>
        </p:spPr>
        <p:txBody>
          <a:bodyPr wrap="square" rtlCol="0">
            <a:spAutoFit/>
          </a:bodyPr>
          <a:lstStyle/>
          <a:p>
            <a:r>
              <a:rPr lang="zh-CN" altLang="en-US" b="1" dirty="0">
                <a:latin typeface="+mn-ea"/>
                <a:ea typeface="+mn-ea"/>
              </a:rPr>
              <a:t>马可</a:t>
            </a:r>
            <a:r>
              <a:rPr lang="en-US" altLang="zh-CN" b="1" dirty="0">
                <a:latin typeface="+mn-ea"/>
                <a:ea typeface="+mn-ea"/>
                <a:cs typeface="Times New Roman"/>
              </a:rPr>
              <a:t>·</a:t>
            </a:r>
            <a:r>
              <a:rPr lang="zh-CN" altLang="en-US" b="1" dirty="0">
                <a:latin typeface="+mn-ea"/>
                <a:ea typeface="+mn-ea"/>
              </a:rPr>
              <a:t>波罗</a:t>
            </a:r>
          </a:p>
        </p:txBody>
      </p:sp>
      <p:sp>
        <p:nvSpPr>
          <p:cNvPr id="9" name="TextBox 8"/>
          <p:cNvSpPr txBox="1"/>
          <p:nvPr/>
        </p:nvSpPr>
        <p:spPr>
          <a:xfrm>
            <a:off x="3707904" y="1628800"/>
            <a:ext cx="5112568" cy="3785652"/>
          </a:xfrm>
          <a:prstGeom prst="rect">
            <a:avLst/>
          </a:prstGeom>
          <a:noFill/>
        </p:spPr>
        <p:txBody>
          <a:bodyPr wrap="square" rtlCol="0">
            <a:spAutoFit/>
          </a:bodyPr>
          <a:lstStyle/>
          <a:p>
            <a:r>
              <a:rPr lang="zh-CN" altLang="en-US" sz="2400" dirty="0">
                <a:latin typeface="仿宋" pitchFamily="49" charset="-122"/>
                <a:ea typeface="仿宋" pitchFamily="49" charset="-122"/>
              </a:rPr>
              <a:t>    </a:t>
            </a:r>
            <a:r>
              <a:rPr lang="zh-CN" altLang="en-US" sz="2400" b="1" dirty="0">
                <a:latin typeface="仿宋" pitchFamily="49" charset="-122"/>
                <a:ea typeface="仿宋" pitchFamily="49" charset="-122"/>
              </a:rPr>
              <a:t>意大利旅行家马可</a:t>
            </a:r>
            <a:r>
              <a:rPr lang="en-US" altLang="zh-CN" sz="2400" b="1" dirty="0">
                <a:latin typeface="仿宋" pitchFamily="49" charset="-122"/>
                <a:ea typeface="仿宋" pitchFamily="49" charset="-122"/>
                <a:cs typeface="Times New Roman"/>
              </a:rPr>
              <a:t>·</a:t>
            </a:r>
            <a:r>
              <a:rPr lang="zh-CN" altLang="en-US" sz="2400" b="1" dirty="0">
                <a:latin typeface="仿宋" pitchFamily="49" charset="-122"/>
                <a:ea typeface="仿宋" pitchFamily="49" charset="-122"/>
              </a:rPr>
              <a:t>波罗，在忽必烈时代通过著名的丝绸之路来到中国，在元朝生活了</a:t>
            </a:r>
            <a:r>
              <a:rPr lang="en-US" altLang="zh-CN" sz="2400" b="1" dirty="0">
                <a:latin typeface="仿宋" pitchFamily="49" charset="-122"/>
                <a:ea typeface="仿宋" pitchFamily="49" charset="-122"/>
              </a:rPr>
              <a:t>17</a:t>
            </a:r>
            <a:r>
              <a:rPr lang="zh-CN" altLang="en-US" sz="2400" b="1" dirty="0">
                <a:latin typeface="仿宋" pitchFamily="49" charset="-122"/>
                <a:ea typeface="仿宋" pitchFamily="49" charset="-122"/>
              </a:rPr>
              <a:t>年。马可</a:t>
            </a:r>
            <a:r>
              <a:rPr lang="en-US" altLang="zh-CN" sz="2400" b="1" dirty="0">
                <a:latin typeface="仿宋" pitchFamily="49" charset="-122"/>
                <a:ea typeface="仿宋" pitchFamily="49" charset="-122"/>
                <a:cs typeface="Times New Roman"/>
              </a:rPr>
              <a:t>·</a:t>
            </a:r>
            <a:r>
              <a:rPr lang="zh-CN" altLang="en-US" sz="2400" b="1" dirty="0">
                <a:latin typeface="仿宋" pitchFamily="49" charset="-122"/>
                <a:ea typeface="仿宋" pitchFamily="49" charset="-122"/>
              </a:rPr>
              <a:t>波罗回国后讲述他在中国的经历，形成</a:t>
            </a:r>
            <a:r>
              <a:rPr lang="en-US" altLang="zh-CN" sz="2400" b="1" dirty="0">
                <a:latin typeface="仿宋" pitchFamily="49" charset="-122"/>
                <a:ea typeface="仿宋" pitchFamily="49" charset="-122"/>
              </a:rPr>
              <a:t>《</a:t>
            </a:r>
            <a:r>
              <a:rPr lang="zh-CN" altLang="en-US" sz="2400" b="1" dirty="0">
                <a:latin typeface="仿宋" pitchFamily="49" charset="-122"/>
                <a:ea typeface="仿宋" pitchFamily="49" charset="-122"/>
              </a:rPr>
              <a:t>马可</a:t>
            </a:r>
            <a:r>
              <a:rPr lang="en-US" altLang="zh-CN" sz="2400" b="1" dirty="0">
                <a:latin typeface="仿宋" pitchFamily="49" charset="-122"/>
                <a:ea typeface="仿宋" pitchFamily="49" charset="-122"/>
                <a:cs typeface="Times New Roman"/>
              </a:rPr>
              <a:t>·</a:t>
            </a:r>
            <a:r>
              <a:rPr lang="zh-CN" altLang="en-US" sz="2400" b="1" dirty="0">
                <a:latin typeface="仿宋" pitchFamily="49" charset="-122"/>
                <a:ea typeface="仿宋" pitchFamily="49" charset="-122"/>
              </a:rPr>
              <a:t>波罗行纪</a:t>
            </a:r>
            <a:r>
              <a:rPr lang="en-US" altLang="zh-CN" sz="2400" b="1" dirty="0">
                <a:latin typeface="仿宋" pitchFamily="49" charset="-122"/>
                <a:ea typeface="仿宋" pitchFamily="49" charset="-122"/>
              </a:rPr>
              <a:t>》</a:t>
            </a:r>
            <a:r>
              <a:rPr lang="zh-CN" altLang="en-US" sz="2400" b="1" dirty="0">
                <a:latin typeface="仿宋" pitchFamily="49" charset="-122"/>
                <a:ea typeface="仿宋" pitchFamily="49" charset="-122"/>
              </a:rPr>
              <a:t>一书。书中记载了大都、西安、济南、开封、杭州、福州、泉州等许多城市的情况，描述各地的风土人情和物产，反映了中国的富庶和先进。马可</a:t>
            </a:r>
            <a:r>
              <a:rPr lang="en-US" altLang="zh-CN" sz="2400" b="1" dirty="0">
                <a:latin typeface="仿宋" pitchFamily="49" charset="-122"/>
                <a:ea typeface="仿宋" pitchFamily="49" charset="-122"/>
                <a:cs typeface="Times New Roman"/>
              </a:rPr>
              <a:t>·</a:t>
            </a:r>
            <a:r>
              <a:rPr lang="zh-CN" altLang="en-US" sz="2400" b="1" dirty="0">
                <a:latin typeface="仿宋" pitchFamily="49" charset="-122"/>
                <a:ea typeface="仿宋" pitchFamily="49" charset="-122"/>
              </a:rPr>
              <a:t>波罗游记激起了欧洲人对东方世界的极大向往。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412780858.jpg"/>
          <p:cNvPicPr>
            <a:picLocks noChangeAspect="1"/>
          </p:cNvPicPr>
          <p:nvPr/>
        </p:nvPicPr>
        <p:blipFill>
          <a:blip r:embed="rId2" cstate="print"/>
          <a:srcRect b="8303"/>
          <a:stretch>
            <a:fillRect/>
          </a:stretch>
        </p:blipFill>
        <p:spPr>
          <a:xfrm>
            <a:off x="-1" y="0"/>
            <a:ext cx="9144001" cy="6858000"/>
          </a:xfrm>
          <a:prstGeom prst="rect">
            <a:avLst/>
          </a:prstGeom>
        </p:spPr>
      </p:pic>
      <p:sp>
        <p:nvSpPr>
          <p:cNvPr id="3" name="矩形 2"/>
          <p:cNvSpPr/>
          <p:nvPr/>
        </p:nvSpPr>
        <p:spPr>
          <a:xfrm>
            <a:off x="755576" y="1844824"/>
            <a:ext cx="7269341" cy="1186903"/>
          </a:xfrm>
          <a:prstGeom prst="rect">
            <a:avLst/>
          </a:prstGeom>
          <a:solidFill>
            <a:schemeClr val="bg1"/>
          </a:solidFill>
        </p:spPr>
        <p:txBody>
          <a:bodyPr wrap="square" lIns="78145" tIns="39072" rIns="78145" bIns="39072">
            <a:spAutoFit/>
            <a:scene3d>
              <a:camera prst="orthographicFront"/>
              <a:lightRig rig="threePt" dir="t"/>
            </a:scene3d>
          </a:bodyPr>
          <a:lstStyle/>
          <a:p>
            <a:r>
              <a:rPr lang="zh-CN" altLang="en-US" sz="2400" b="1" dirty="0">
                <a:effectLst>
                  <a:outerShdw blurRad="38100" dist="19050" dir="2700000" algn="tl" rotWithShape="0">
                    <a:schemeClr val="dk1">
                      <a:alpha val="40000"/>
                    </a:schemeClr>
                  </a:outerShdw>
                </a:effectLst>
                <a:latin typeface="华文新魏" pitchFamily="2" charset="-122"/>
                <a:ea typeface="华文新魏" pitchFamily="2" charset="-122"/>
              </a:rPr>
              <a:t>以丝路精神将“一带一路”建成和平、繁荣、开放、创新、文明之路。</a:t>
            </a:r>
          </a:p>
          <a:p>
            <a:r>
              <a:rPr lang="en-US" altLang="zh-CN" sz="2400" b="1" dirty="0">
                <a:effectLst>
                  <a:outerShdw blurRad="38100" dist="19050" dir="2700000" algn="tl" rotWithShape="0">
                    <a:schemeClr val="dk1">
                      <a:alpha val="40000"/>
                    </a:schemeClr>
                  </a:outerShdw>
                </a:effectLst>
                <a:latin typeface="华文新魏" pitchFamily="2" charset="-122"/>
                <a:ea typeface="华文新魏" pitchFamily="2" charset="-122"/>
              </a:rPr>
              <a:t>                                   ——</a:t>
            </a:r>
            <a:r>
              <a:rPr lang="zh-CN" altLang="en-US" sz="2400" b="1" dirty="0">
                <a:effectLst>
                  <a:outerShdw blurRad="38100" dist="19050" dir="2700000" algn="tl" rotWithShape="0">
                    <a:schemeClr val="dk1">
                      <a:alpha val="40000"/>
                    </a:schemeClr>
                  </a:outerShdw>
                </a:effectLst>
                <a:latin typeface="华文新魏" pitchFamily="2" charset="-122"/>
                <a:ea typeface="华文新魏" pitchFamily="2" charset="-122"/>
              </a:rPr>
              <a:t>习近平</a:t>
            </a:r>
          </a:p>
        </p:txBody>
      </p:sp>
      <p:grpSp>
        <p:nvGrpSpPr>
          <p:cNvPr id="4" name="组合 3"/>
          <p:cNvGrpSpPr/>
          <p:nvPr/>
        </p:nvGrpSpPr>
        <p:grpSpPr>
          <a:xfrm>
            <a:off x="4139952" y="4103914"/>
            <a:ext cx="4671024" cy="2754086"/>
            <a:chOff x="4068312" y="4145038"/>
            <a:chExt cx="4671024" cy="2754086"/>
          </a:xfrm>
        </p:grpSpPr>
        <p:pic>
          <p:nvPicPr>
            <p:cNvPr id="5" name="图片 4"/>
            <p:cNvPicPr>
              <a:picLocks noChangeAspect="1"/>
            </p:cNvPicPr>
            <p:nvPr/>
          </p:nvPicPr>
          <p:blipFill>
            <a:blip r:embed="rId3" cstate="print"/>
            <a:stretch>
              <a:fillRect/>
            </a:stretch>
          </p:blipFill>
          <p:spPr>
            <a:xfrm>
              <a:off x="4068312" y="4145038"/>
              <a:ext cx="2487954" cy="2710543"/>
            </a:xfrm>
            <a:prstGeom prst="rect">
              <a:avLst/>
            </a:prstGeom>
            <a:noFill/>
            <a:ln w="9525">
              <a:noFill/>
            </a:ln>
          </p:spPr>
        </p:pic>
        <p:pic>
          <p:nvPicPr>
            <p:cNvPr id="6" name="图片 8">
              <a:hlinkClick r:id="rId4" action="ppaction://hlinkfile"/>
            </p:cNvPr>
            <p:cNvPicPr>
              <a:picLocks noChangeAspect="1"/>
            </p:cNvPicPr>
            <p:nvPr/>
          </p:nvPicPr>
          <p:blipFill>
            <a:blip r:embed="rId5" cstate="print"/>
            <a:stretch>
              <a:fillRect/>
            </a:stretch>
          </p:blipFill>
          <p:spPr>
            <a:xfrm>
              <a:off x="6591038" y="4145643"/>
              <a:ext cx="2148298" cy="2753481"/>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117850" y="84138"/>
            <a:ext cx="2438400" cy="768350"/>
          </a:xfrm>
          <a:prstGeom prst="rect">
            <a:avLst/>
          </a:prstGeom>
          <a:noFill/>
          <a:ln w="28575">
            <a:noFill/>
            <a:miter lim="800000"/>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defRPr/>
            </a:pPr>
            <a:r>
              <a:rPr lang="zh-CN" altLang="en-US" sz="4400" b="1" dirty="0">
                <a:effectLst>
                  <a:outerShdw blurRad="38100" dist="38100" dir="2700000" algn="tl">
                    <a:srgbClr val="000000">
                      <a:alpha val="43137"/>
                    </a:srgbClr>
                  </a:outerShdw>
                </a:effectLst>
                <a:latin typeface="楷体" panose="02010609060101010101" charset="-122"/>
                <a:ea typeface="楷体" panose="02010609060101010101" charset="-122"/>
              </a:rPr>
              <a:t>本课小结</a:t>
            </a:r>
          </a:p>
        </p:txBody>
      </p:sp>
      <p:grpSp>
        <p:nvGrpSpPr>
          <p:cNvPr id="14" name="组合 13"/>
          <p:cNvGrpSpPr/>
          <p:nvPr/>
        </p:nvGrpSpPr>
        <p:grpSpPr>
          <a:xfrm>
            <a:off x="467544" y="620688"/>
            <a:ext cx="8208911" cy="6001643"/>
            <a:chOff x="467544" y="620688"/>
            <a:chExt cx="8208911" cy="6001643"/>
          </a:xfrm>
        </p:grpSpPr>
        <p:sp>
          <p:nvSpPr>
            <p:cNvPr id="55298" name="Text Box 2"/>
            <p:cNvSpPr txBox="1">
              <a:spLocks noChangeArrowheads="1"/>
            </p:cNvSpPr>
            <p:nvPr/>
          </p:nvSpPr>
          <p:spPr bwMode="auto">
            <a:xfrm>
              <a:off x="1547664" y="1844824"/>
              <a:ext cx="1846263" cy="954107"/>
            </a:xfrm>
            <a:prstGeom prst="rect">
              <a:avLst/>
            </a:prstGeom>
            <a:noFill/>
            <a:ln w="9525">
              <a:solidFill>
                <a:srgbClr val="000000"/>
              </a:solidFill>
              <a:miter lim="800000"/>
              <a:headEnd/>
              <a:tailEnd/>
            </a:ln>
          </p:spPr>
          <p:txBody>
            <a:bodyPr>
              <a:spAutoFit/>
            </a:bodyPr>
            <a:lstStyle/>
            <a:p>
              <a:pPr algn="ctr" eaLnBrk="0" hangingPunct="0"/>
              <a:r>
                <a:rPr lang="zh-CN" altLang="en-US" sz="2800" b="1" dirty="0">
                  <a:latin typeface="楷体" pitchFamily="49" charset="-122"/>
                  <a:ea typeface="楷体" pitchFamily="49" charset="-122"/>
                </a:rPr>
                <a:t>宋元科技展创新</a:t>
              </a:r>
            </a:p>
          </p:txBody>
        </p:sp>
        <p:sp>
          <p:nvSpPr>
            <p:cNvPr id="4" name="左大括号 3"/>
            <p:cNvSpPr/>
            <p:nvPr/>
          </p:nvSpPr>
          <p:spPr>
            <a:xfrm>
              <a:off x="1187625" y="2060848"/>
              <a:ext cx="288032" cy="259228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buFontTx/>
                <a:buNone/>
                <a:defRPr/>
              </a:pPr>
              <a:endParaRPr lang="zh-CN" altLang="en-US" sz="3600" b="1"/>
            </a:p>
          </p:txBody>
        </p:sp>
        <p:sp>
          <p:nvSpPr>
            <p:cNvPr id="55300" name="Text Box 2"/>
            <p:cNvSpPr txBox="1">
              <a:spLocks noChangeArrowheads="1"/>
            </p:cNvSpPr>
            <p:nvPr/>
          </p:nvSpPr>
          <p:spPr bwMode="auto">
            <a:xfrm>
              <a:off x="467544" y="620688"/>
              <a:ext cx="648072" cy="6001643"/>
            </a:xfrm>
            <a:prstGeom prst="rect">
              <a:avLst/>
            </a:prstGeom>
            <a:noFill/>
            <a:ln w="9525">
              <a:solidFill>
                <a:srgbClr val="000000"/>
              </a:solidFill>
              <a:miter lim="800000"/>
              <a:headEnd/>
              <a:tailEnd/>
            </a:ln>
          </p:spPr>
          <p:txBody>
            <a:bodyPr wrap="square">
              <a:spAutoFit/>
            </a:bodyPr>
            <a:lstStyle/>
            <a:p>
              <a:pPr eaLnBrk="0" hangingPunct="0"/>
              <a:r>
                <a:rPr lang="zh-CN" altLang="en-US" sz="3200" b="1" dirty="0">
                  <a:latin typeface="楷体" pitchFamily="49" charset="-122"/>
                  <a:ea typeface="楷体" pitchFamily="49" charset="-122"/>
                </a:rPr>
                <a:t>宋元</a:t>
              </a:r>
              <a:endParaRPr lang="en-US" altLang="zh-CN" sz="3200" b="1" dirty="0">
                <a:latin typeface="楷体" pitchFamily="49" charset="-122"/>
                <a:ea typeface="楷体" pitchFamily="49" charset="-122"/>
              </a:endParaRPr>
            </a:p>
            <a:p>
              <a:pPr eaLnBrk="0" hangingPunct="0"/>
              <a:r>
                <a:rPr lang="zh-CN" altLang="en-US" sz="3200" b="1" dirty="0">
                  <a:latin typeface="楷体" pitchFamily="49" charset="-122"/>
                  <a:ea typeface="楷体" pitchFamily="49" charset="-122"/>
                </a:rPr>
                <a:t>时期的科技</a:t>
              </a:r>
              <a:endParaRPr lang="en-US" altLang="zh-CN" sz="3200" b="1" dirty="0">
                <a:latin typeface="楷体" pitchFamily="49" charset="-122"/>
                <a:ea typeface="楷体" pitchFamily="49" charset="-122"/>
              </a:endParaRPr>
            </a:p>
            <a:p>
              <a:pPr eaLnBrk="0" hangingPunct="0"/>
              <a:r>
                <a:rPr lang="zh-CN" altLang="en-US" sz="3200" b="1" dirty="0">
                  <a:latin typeface="楷体" pitchFamily="49" charset="-122"/>
                  <a:ea typeface="楷体" pitchFamily="49" charset="-122"/>
                </a:rPr>
                <a:t>与中外交通</a:t>
              </a:r>
            </a:p>
          </p:txBody>
        </p:sp>
        <p:sp>
          <p:nvSpPr>
            <p:cNvPr id="55301" name="Text Box 2"/>
            <p:cNvSpPr txBox="1">
              <a:spLocks noChangeArrowheads="1"/>
            </p:cNvSpPr>
            <p:nvPr/>
          </p:nvSpPr>
          <p:spPr bwMode="auto">
            <a:xfrm>
              <a:off x="1547664" y="4149080"/>
              <a:ext cx="1846263" cy="954107"/>
            </a:xfrm>
            <a:prstGeom prst="rect">
              <a:avLst/>
            </a:prstGeom>
            <a:noFill/>
            <a:ln w="9525">
              <a:solidFill>
                <a:srgbClr val="000000"/>
              </a:solidFill>
              <a:miter lim="800000"/>
              <a:headEnd/>
              <a:tailEnd/>
            </a:ln>
          </p:spPr>
          <p:txBody>
            <a:bodyPr>
              <a:spAutoFit/>
            </a:bodyPr>
            <a:lstStyle/>
            <a:p>
              <a:pPr algn="ctr" eaLnBrk="0" hangingPunct="0"/>
              <a:r>
                <a:rPr lang="zh-CN" altLang="en-US" sz="2800" b="1" dirty="0">
                  <a:latin typeface="楷体" pitchFamily="49" charset="-122"/>
                  <a:ea typeface="楷体" pitchFamily="49" charset="-122"/>
                </a:rPr>
                <a:t>中外交流促发展</a:t>
              </a:r>
            </a:p>
          </p:txBody>
        </p:sp>
        <p:sp>
          <p:nvSpPr>
            <p:cNvPr id="10" name="左大括号 9"/>
            <p:cNvSpPr/>
            <p:nvPr/>
          </p:nvSpPr>
          <p:spPr>
            <a:xfrm>
              <a:off x="3419872" y="1556792"/>
              <a:ext cx="288032" cy="16561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buFontTx/>
                <a:buNone/>
                <a:defRPr/>
              </a:pPr>
              <a:endParaRPr lang="zh-CN" altLang="en-US" sz="3600" b="1"/>
            </a:p>
          </p:txBody>
        </p:sp>
        <p:sp>
          <p:nvSpPr>
            <p:cNvPr id="55304" name="Text Box 2"/>
            <p:cNvSpPr txBox="1">
              <a:spLocks noChangeArrowheads="1"/>
            </p:cNvSpPr>
            <p:nvPr/>
          </p:nvSpPr>
          <p:spPr bwMode="auto">
            <a:xfrm>
              <a:off x="3779912" y="1484784"/>
              <a:ext cx="3832052" cy="461665"/>
            </a:xfrm>
            <a:prstGeom prst="rect">
              <a:avLst/>
            </a:prstGeom>
            <a:noFill/>
            <a:ln w="9525">
              <a:solidFill>
                <a:srgbClr val="000000"/>
              </a:solidFill>
              <a:miter lim="800000"/>
              <a:headEnd/>
              <a:tailEnd/>
            </a:ln>
          </p:spPr>
          <p:txBody>
            <a:bodyPr wrap="square">
              <a:spAutoFit/>
            </a:bodyPr>
            <a:lstStyle/>
            <a:p>
              <a:pPr eaLnBrk="0" hangingPunct="0"/>
              <a:r>
                <a:rPr lang="zh-CN" altLang="en-US" sz="2400" b="1" dirty="0">
                  <a:latin typeface="Times New Roman" pitchFamily="18" charset="0"/>
                  <a:ea typeface="微软雅黑" pitchFamily="34" charset="-122"/>
                </a:rPr>
                <a:t> </a:t>
              </a:r>
              <a:r>
                <a:rPr lang="zh-CN" altLang="en-US" sz="2400" b="1" dirty="0">
                  <a:latin typeface="楷体" pitchFamily="49" charset="-122"/>
                  <a:ea typeface="楷体" pitchFamily="49" charset="-122"/>
                </a:rPr>
                <a:t>北宋</a:t>
              </a:r>
              <a:r>
                <a:rPr lang="zh-CN" altLang="en-US" sz="2400" b="1" dirty="0">
                  <a:solidFill>
                    <a:srgbClr val="FF0000"/>
                  </a:solidFill>
                  <a:latin typeface="楷体" pitchFamily="49" charset="-122"/>
                  <a:ea typeface="楷体" pitchFamily="49" charset="-122"/>
                </a:rPr>
                <a:t>毕昇</a:t>
              </a:r>
              <a:r>
                <a:rPr lang="zh-CN" altLang="en-US" sz="2400" b="1" dirty="0">
                  <a:latin typeface="楷体" pitchFamily="49" charset="-122"/>
                  <a:ea typeface="楷体" pitchFamily="49" charset="-122"/>
                </a:rPr>
                <a:t>     </a:t>
              </a:r>
              <a:r>
                <a:rPr lang="zh-CN" altLang="en-US" sz="2400" b="1" dirty="0">
                  <a:solidFill>
                    <a:srgbClr val="FF0000"/>
                  </a:solidFill>
                  <a:latin typeface="楷体" pitchFamily="49" charset="-122"/>
                  <a:ea typeface="楷体" pitchFamily="49" charset="-122"/>
                </a:rPr>
                <a:t>活字印刷术</a:t>
              </a:r>
              <a:endParaRPr lang="zh-CN" altLang="en-US" sz="2000" b="1" dirty="0">
                <a:solidFill>
                  <a:srgbClr val="FF0000"/>
                </a:solidFill>
                <a:latin typeface="楷体" pitchFamily="49" charset="-122"/>
                <a:ea typeface="楷体" pitchFamily="49" charset="-122"/>
              </a:endParaRPr>
            </a:p>
          </p:txBody>
        </p:sp>
        <p:sp>
          <p:nvSpPr>
            <p:cNvPr id="55305" name="Text Box 2"/>
            <p:cNvSpPr txBox="1">
              <a:spLocks noChangeArrowheads="1"/>
            </p:cNvSpPr>
            <p:nvPr/>
          </p:nvSpPr>
          <p:spPr bwMode="auto">
            <a:xfrm>
              <a:off x="3779912" y="2276872"/>
              <a:ext cx="3904059" cy="461665"/>
            </a:xfrm>
            <a:prstGeom prst="rect">
              <a:avLst/>
            </a:prstGeom>
            <a:noFill/>
            <a:ln w="9525">
              <a:solidFill>
                <a:srgbClr val="000000"/>
              </a:solidFill>
              <a:miter lim="800000"/>
              <a:headEnd/>
              <a:tailEnd/>
            </a:ln>
          </p:spPr>
          <p:txBody>
            <a:bodyPr wrap="square">
              <a:spAutoFit/>
            </a:bodyPr>
            <a:lstStyle/>
            <a:p>
              <a:pPr eaLnBrk="0" hangingPunct="0"/>
              <a:r>
                <a:rPr lang="zh-CN" altLang="en-US" sz="2400" b="1" dirty="0">
                  <a:solidFill>
                    <a:srgbClr val="FF0000"/>
                  </a:solidFill>
                  <a:latin typeface="楷体" pitchFamily="49" charset="-122"/>
                  <a:ea typeface="楷体" pitchFamily="49" charset="-122"/>
                </a:rPr>
                <a:t>指南针</a:t>
              </a:r>
              <a:r>
                <a:rPr lang="zh-CN" altLang="en-US" sz="2400" b="1" dirty="0">
                  <a:latin typeface="楷体" pitchFamily="49" charset="-122"/>
                  <a:ea typeface="楷体" pitchFamily="49" charset="-122"/>
                </a:rPr>
                <a:t>广泛应用于</a:t>
              </a:r>
              <a:r>
                <a:rPr lang="zh-CN" altLang="en-US" sz="2400" b="1" dirty="0">
                  <a:solidFill>
                    <a:srgbClr val="FF0000"/>
                  </a:solidFill>
                  <a:latin typeface="楷体" pitchFamily="49" charset="-122"/>
                  <a:ea typeface="楷体" pitchFamily="49" charset="-122"/>
                </a:rPr>
                <a:t>航海</a:t>
              </a:r>
            </a:p>
          </p:txBody>
        </p:sp>
        <p:sp>
          <p:nvSpPr>
            <p:cNvPr id="13" name="左大括号 12"/>
            <p:cNvSpPr/>
            <p:nvPr/>
          </p:nvSpPr>
          <p:spPr>
            <a:xfrm>
              <a:off x="3419872" y="4077072"/>
              <a:ext cx="263525" cy="11557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buFontTx/>
                <a:buNone/>
                <a:defRPr/>
              </a:pPr>
              <a:endParaRPr lang="zh-CN" altLang="en-US" sz="3600" b="1"/>
            </a:p>
          </p:txBody>
        </p:sp>
        <p:sp>
          <p:nvSpPr>
            <p:cNvPr id="55307" name="Text Box 2"/>
            <p:cNvSpPr txBox="1">
              <a:spLocks noChangeArrowheads="1"/>
            </p:cNvSpPr>
            <p:nvPr/>
          </p:nvSpPr>
          <p:spPr bwMode="auto">
            <a:xfrm>
              <a:off x="3779912" y="3933056"/>
              <a:ext cx="4752528" cy="461665"/>
            </a:xfrm>
            <a:prstGeom prst="rect">
              <a:avLst/>
            </a:prstGeom>
            <a:noFill/>
            <a:ln w="9525">
              <a:solidFill>
                <a:srgbClr val="000000"/>
              </a:solidFill>
              <a:miter lim="800000"/>
              <a:headEnd/>
              <a:tailEnd/>
            </a:ln>
          </p:spPr>
          <p:txBody>
            <a:bodyPr wrap="square">
              <a:spAutoFit/>
            </a:bodyPr>
            <a:lstStyle/>
            <a:p>
              <a:pPr eaLnBrk="0" hangingPunct="0"/>
              <a:r>
                <a:rPr lang="zh-CN" altLang="en-US" sz="2400" b="1" dirty="0">
                  <a:solidFill>
                    <a:srgbClr val="FF0000"/>
                  </a:solidFill>
                  <a:latin typeface="楷体" pitchFamily="49" charset="-122"/>
                  <a:ea typeface="楷体" pitchFamily="49" charset="-122"/>
                </a:rPr>
                <a:t>陆上</a:t>
              </a:r>
              <a:r>
                <a:rPr lang="zh-CN" altLang="en-US" sz="2400" b="1" dirty="0">
                  <a:latin typeface="楷体" pitchFamily="49" charset="-122"/>
                  <a:ea typeface="楷体" pitchFamily="49" charset="-122"/>
                </a:rPr>
                <a:t>交通</a:t>
              </a:r>
              <a:r>
                <a:rPr lang="zh-CN" altLang="en-US" sz="2400" b="1" dirty="0">
                  <a:solidFill>
                    <a:srgbClr val="FF0000"/>
                  </a:solidFill>
                  <a:latin typeface="楷体" pitchFamily="49" charset="-122"/>
                  <a:ea typeface="楷体" pitchFamily="49" charset="-122"/>
                </a:rPr>
                <a:t>      驿站</a:t>
              </a:r>
            </a:p>
          </p:txBody>
        </p:sp>
        <p:sp>
          <p:nvSpPr>
            <p:cNvPr id="55310" name="Text Box 2"/>
            <p:cNvSpPr txBox="1">
              <a:spLocks noChangeArrowheads="1"/>
            </p:cNvSpPr>
            <p:nvPr/>
          </p:nvSpPr>
          <p:spPr bwMode="auto">
            <a:xfrm>
              <a:off x="3779912" y="2996952"/>
              <a:ext cx="4762500" cy="460375"/>
            </a:xfrm>
            <a:prstGeom prst="rect">
              <a:avLst/>
            </a:prstGeom>
            <a:noFill/>
            <a:ln w="9525">
              <a:solidFill>
                <a:srgbClr val="000000"/>
              </a:solidFill>
              <a:miter lim="800000"/>
              <a:headEnd/>
              <a:tailEnd/>
            </a:ln>
          </p:spPr>
          <p:txBody>
            <a:bodyPr>
              <a:spAutoFit/>
            </a:bodyPr>
            <a:lstStyle/>
            <a:p>
              <a:pPr eaLnBrk="0" hangingPunct="0"/>
              <a:r>
                <a:rPr lang="zh-CN" altLang="en-US" sz="2400" b="1" dirty="0">
                  <a:solidFill>
                    <a:srgbClr val="FF0000"/>
                  </a:solidFill>
                  <a:latin typeface="楷体" pitchFamily="49" charset="-122"/>
                  <a:ea typeface="楷体" pitchFamily="49" charset="-122"/>
                </a:rPr>
                <a:t>火药</a:t>
              </a:r>
              <a:r>
                <a:rPr lang="zh-CN" altLang="en-US" sz="2400" b="1" dirty="0">
                  <a:latin typeface="楷体" pitchFamily="49" charset="-122"/>
                  <a:ea typeface="楷体" pitchFamily="49" charset="-122"/>
                </a:rPr>
                <a:t>武器广泛应用于</a:t>
              </a:r>
              <a:r>
                <a:rPr lang="zh-CN" altLang="en-US" sz="2400" b="1" dirty="0">
                  <a:solidFill>
                    <a:srgbClr val="FF0000"/>
                  </a:solidFill>
                  <a:latin typeface="楷体" pitchFamily="49" charset="-122"/>
                  <a:ea typeface="楷体" pitchFamily="49" charset="-122"/>
                </a:rPr>
                <a:t>战争</a:t>
              </a:r>
            </a:p>
          </p:txBody>
        </p:sp>
        <p:sp>
          <p:nvSpPr>
            <p:cNvPr id="55311" name="Text Box 2"/>
            <p:cNvSpPr txBox="1">
              <a:spLocks noChangeArrowheads="1"/>
            </p:cNvSpPr>
            <p:nvPr/>
          </p:nvSpPr>
          <p:spPr bwMode="auto">
            <a:xfrm>
              <a:off x="3779912" y="4941168"/>
              <a:ext cx="4896543" cy="830997"/>
            </a:xfrm>
            <a:prstGeom prst="rect">
              <a:avLst/>
            </a:prstGeom>
            <a:noFill/>
            <a:ln w="9525">
              <a:solidFill>
                <a:srgbClr val="000000"/>
              </a:solidFill>
              <a:miter lim="800000"/>
              <a:headEnd/>
              <a:tailEnd/>
            </a:ln>
          </p:spPr>
          <p:txBody>
            <a:bodyPr wrap="square">
              <a:spAutoFit/>
            </a:bodyPr>
            <a:lstStyle/>
            <a:p>
              <a:pPr eaLnBrk="0" hangingPunct="0"/>
              <a:r>
                <a:rPr lang="zh-CN" altLang="en-US" sz="2400" b="1" dirty="0">
                  <a:solidFill>
                    <a:srgbClr val="FF0000"/>
                  </a:solidFill>
                  <a:latin typeface="楷体" pitchFamily="49" charset="-122"/>
                  <a:ea typeface="楷体" pitchFamily="49" charset="-122"/>
                </a:rPr>
                <a:t>海上</a:t>
              </a:r>
              <a:r>
                <a:rPr lang="zh-CN" altLang="en-US" sz="2400" b="1" dirty="0">
                  <a:latin typeface="楷体" pitchFamily="49" charset="-122"/>
                  <a:ea typeface="楷体" pitchFamily="49" charset="-122"/>
                </a:rPr>
                <a:t>交通   </a:t>
              </a:r>
              <a:endParaRPr lang="en-US" altLang="zh-CN" sz="2400" b="1" dirty="0">
                <a:latin typeface="楷体" pitchFamily="49" charset="-122"/>
                <a:ea typeface="楷体" pitchFamily="49" charset="-122"/>
              </a:endParaRPr>
            </a:p>
            <a:p>
              <a:pPr eaLnBrk="0" hangingPunct="0"/>
              <a:r>
                <a:rPr lang="zh-CN" altLang="en-US" sz="2400" b="1" dirty="0">
                  <a:solidFill>
                    <a:srgbClr val="FF0000"/>
                  </a:solidFill>
                  <a:latin typeface="楷体" pitchFamily="49" charset="-122"/>
                  <a:ea typeface="楷体" pitchFamily="49" charset="-122"/>
                </a:rPr>
                <a:t>元</a:t>
              </a:r>
              <a:r>
                <a:rPr lang="zh-CN" altLang="en-US" sz="2400" b="1" dirty="0">
                  <a:latin typeface="楷体" pitchFamily="49" charset="-122"/>
                  <a:ea typeface="楷体" pitchFamily="49" charset="-122"/>
                </a:rPr>
                <a:t>朝，</a:t>
              </a:r>
              <a:r>
                <a:rPr lang="zh-CN" altLang="en-US" sz="2400" b="1" dirty="0">
                  <a:solidFill>
                    <a:srgbClr val="FF0000"/>
                  </a:solidFill>
                  <a:latin typeface="楷体" pitchFamily="49" charset="-122"/>
                  <a:ea typeface="楷体" pitchFamily="49" charset="-122"/>
                </a:rPr>
                <a:t>海上丝绸之路</a:t>
              </a:r>
              <a:r>
                <a:rPr lang="zh-CN" altLang="en-US" sz="2400" b="1" dirty="0">
                  <a:latin typeface="楷体" pitchFamily="49" charset="-122"/>
                  <a:ea typeface="楷体" pitchFamily="49" charset="-122"/>
                </a:rPr>
                <a:t>进入</a:t>
              </a:r>
              <a:r>
                <a:rPr lang="zh-CN" altLang="en-US" sz="2400" b="1" dirty="0">
                  <a:solidFill>
                    <a:srgbClr val="FF0000"/>
                  </a:solidFill>
                  <a:latin typeface="楷体" pitchFamily="49" charset="-122"/>
                  <a:ea typeface="楷体" pitchFamily="49" charset="-122"/>
                </a:rPr>
                <a:t>鼎盛</a:t>
              </a:r>
              <a:r>
                <a:rPr lang="zh-CN" altLang="en-US" sz="2400" b="1" dirty="0">
                  <a:latin typeface="楷体" pitchFamily="49" charset="-122"/>
                  <a:ea typeface="楷体" pitchFamily="49" charset="-122"/>
                </a:rPr>
                <a:t>时期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2996952"/>
            <a:ext cx="7391400" cy="584775"/>
          </a:xfrm>
          <a:prstGeom prst="rect">
            <a:avLst/>
          </a:prstGeom>
          <a:noFill/>
        </p:spPr>
        <p:txBody>
          <a:bodyPr wrap="square" rtlCol="0">
            <a:spAutoFit/>
          </a:bodyPr>
          <a:lstStyle/>
          <a:p>
            <a:pPr lvl="0"/>
            <a:r>
              <a:rPr lang="zh-CN" altLang="en-US" sz="3200" b="1" dirty="0">
                <a:latin typeface="楷体" pitchFamily="49" charset="-122"/>
                <a:ea typeface="楷体" pitchFamily="49" charset="-122"/>
              </a:rPr>
              <a:t>第一篇章   </a:t>
            </a:r>
            <a:r>
              <a:rPr lang="zh-CN" altLang="zh-CN" sz="3200" b="1" dirty="0">
                <a:latin typeface="楷体" pitchFamily="49" charset="-122"/>
                <a:ea typeface="楷体" pitchFamily="49" charset="-122"/>
              </a:rPr>
              <a:t>宋元科技展创新</a:t>
            </a:r>
          </a:p>
        </p:txBody>
      </p:sp>
      <p:sp>
        <p:nvSpPr>
          <p:cNvPr id="3" name="TextBox 2"/>
          <p:cNvSpPr txBox="1"/>
          <p:nvPr/>
        </p:nvSpPr>
        <p:spPr>
          <a:xfrm>
            <a:off x="2051720" y="4149080"/>
            <a:ext cx="6934200" cy="584775"/>
          </a:xfrm>
          <a:prstGeom prst="rect">
            <a:avLst/>
          </a:prstGeom>
          <a:noFill/>
        </p:spPr>
        <p:txBody>
          <a:bodyPr wrap="square" rtlCol="0">
            <a:spAutoFit/>
          </a:bodyPr>
          <a:lstStyle/>
          <a:p>
            <a:pPr lvl="0"/>
            <a:r>
              <a:rPr lang="zh-CN" altLang="en-US" sz="3200" b="1" dirty="0">
                <a:latin typeface="楷体" pitchFamily="49" charset="-122"/>
                <a:ea typeface="楷体" pitchFamily="49" charset="-122"/>
              </a:rPr>
              <a:t>第二篇章   </a:t>
            </a:r>
            <a:r>
              <a:rPr lang="zh-CN" altLang="zh-CN" sz="3200" b="1" dirty="0">
                <a:latin typeface="楷体" pitchFamily="49" charset="-122"/>
                <a:ea typeface="楷体" pitchFamily="49" charset="-122"/>
              </a:rPr>
              <a:t>中外交流促发展</a:t>
            </a:r>
          </a:p>
        </p:txBody>
      </p:sp>
      <p:sp>
        <p:nvSpPr>
          <p:cNvPr id="4" name="TextBox 2"/>
          <p:cNvSpPr txBox="1">
            <a:spLocks noChangeArrowheads="1"/>
          </p:cNvSpPr>
          <p:nvPr/>
        </p:nvSpPr>
        <p:spPr bwMode="auto">
          <a:xfrm>
            <a:off x="500063" y="428625"/>
            <a:ext cx="7570787" cy="461963"/>
          </a:xfrm>
          <a:prstGeom prst="rect">
            <a:avLst/>
          </a:prstGeom>
          <a:noFill/>
          <a:ln w="9525">
            <a:noFill/>
            <a:miter lim="800000"/>
            <a:headEnd/>
            <a:tailEnd/>
          </a:ln>
        </p:spPr>
        <p:txBody>
          <a:bodyPr wrap="none">
            <a:spAutoFit/>
          </a:bodyPr>
          <a:lstStyle/>
          <a:p>
            <a:r>
              <a:rPr lang="zh-CN" altLang="en-US" sz="2400" dirty="0">
                <a:latin typeface="Franklin Gothic Book"/>
                <a:ea typeface="黑体" pitchFamily="2" charset="-122"/>
              </a:rPr>
              <a:t>第二单元    辽宋夏金元时期：民族关系发展和社会变化</a:t>
            </a:r>
          </a:p>
        </p:txBody>
      </p:sp>
      <p:sp>
        <p:nvSpPr>
          <p:cNvPr id="5" name="矩形 3"/>
          <p:cNvSpPr>
            <a:spLocks noChangeArrowheads="1"/>
          </p:cNvSpPr>
          <p:nvPr/>
        </p:nvSpPr>
        <p:spPr bwMode="auto">
          <a:xfrm>
            <a:off x="1371600" y="1219200"/>
            <a:ext cx="6359525" cy="1323975"/>
          </a:xfrm>
          <a:prstGeom prst="rect">
            <a:avLst/>
          </a:prstGeom>
          <a:noFill/>
          <a:ln w="9525">
            <a:noFill/>
            <a:miter lim="800000"/>
            <a:headEnd/>
            <a:tailEnd/>
          </a:ln>
        </p:spPr>
        <p:txBody>
          <a:bodyPr wrap="none">
            <a:spAutoFit/>
          </a:bodyPr>
          <a:lstStyle/>
          <a:p>
            <a:pPr algn="ctr"/>
            <a:r>
              <a:rPr lang="zh-CN" altLang="en-US" sz="4000" b="1" dirty="0">
                <a:latin typeface="楷体"/>
                <a:ea typeface="楷体"/>
                <a:cs typeface="楷体"/>
              </a:rPr>
              <a:t>第</a:t>
            </a:r>
            <a:r>
              <a:rPr lang="en-US" altLang="zh-CN" sz="4000" b="1" dirty="0">
                <a:latin typeface="楷体"/>
                <a:ea typeface="楷体"/>
                <a:cs typeface="楷体"/>
              </a:rPr>
              <a:t>13</a:t>
            </a:r>
            <a:r>
              <a:rPr lang="zh-CN" altLang="en-US" sz="4000" b="1" dirty="0">
                <a:latin typeface="楷体"/>
                <a:ea typeface="楷体"/>
                <a:cs typeface="楷体"/>
              </a:rPr>
              <a:t>课</a:t>
            </a:r>
            <a:endParaRPr lang="en-US" altLang="zh-CN" sz="4000" b="1" dirty="0">
              <a:latin typeface="楷体"/>
              <a:ea typeface="楷体"/>
              <a:cs typeface="楷体"/>
            </a:endParaRPr>
          </a:p>
          <a:p>
            <a:pPr algn="ctr"/>
            <a:r>
              <a:rPr lang="zh-CN" altLang="en-US" sz="4000" b="1" dirty="0">
                <a:latin typeface="楷体"/>
                <a:ea typeface="楷体"/>
                <a:cs typeface="楷体"/>
              </a:rPr>
              <a:t>宋元时期的科技与中外交通</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雕版印刷术金陵刻经"/>
          <p:cNvPicPr>
            <a:picLocks noChangeAspect="1"/>
          </p:cNvPicPr>
          <p:nvPr/>
        </p:nvPicPr>
        <p:blipFill>
          <a:blip r:embed="rId2" cstate="print"/>
          <a:srcRect/>
          <a:stretch>
            <a:fillRect/>
          </a:stretch>
        </p:blipFill>
        <p:spPr bwMode="auto">
          <a:xfrm>
            <a:off x="838200" y="2057400"/>
            <a:ext cx="2971800" cy="2612853"/>
          </a:xfrm>
          <a:prstGeom prst="rect">
            <a:avLst/>
          </a:prstGeom>
          <a:noFill/>
          <a:ln w="9525">
            <a:noFill/>
            <a:miter lim="800000"/>
            <a:headEnd/>
            <a:tailEnd/>
          </a:ln>
        </p:spPr>
      </p:pic>
      <p:sp>
        <p:nvSpPr>
          <p:cNvPr id="10" name="文本框 9"/>
          <p:cNvSpPr txBox="1">
            <a:spLocks noChangeArrowheads="1"/>
          </p:cNvSpPr>
          <p:nvPr/>
        </p:nvSpPr>
        <p:spPr bwMode="auto">
          <a:xfrm>
            <a:off x="762000" y="5105400"/>
            <a:ext cx="3148013" cy="519113"/>
          </a:xfrm>
          <a:prstGeom prst="rect">
            <a:avLst/>
          </a:prstGeom>
          <a:noFill/>
          <a:ln w="9525">
            <a:noFill/>
            <a:miter lim="800000"/>
            <a:headEnd/>
            <a:tailEnd/>
          </a:ln>
        </p:spPr>
        <p:txBody>
          <a:bodyPr>
            <a:spAutoFit/>
          </a:bodyPr>
          <a:lstStyle/>
          <a:p>
            <a:pPr algn="ctr"/>
            <a:r>
              <a:rPr lang="zh-CN" altLang="en-US" sz="2800" b="1" dirty="0">
                <a:latin typeface="Franklin Gothic Book"/>
                <a:ea typeface="黑体" pitchFamily="2" charset="-122"/>
              </a:rPr>
              <a:t>雕版印刷术</a:t>
            </a:r>
          </a:p>
        </p:txBody>
      </p:sp>
      <p:sp>
        <p:nvSpPr>
          <p:cNvPr id="11" name="TextBox 10"/>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12" name="文本框 1"/>
          <p:cNvSpPr txBox="1">
            <a:spLocks noChangeArrowheads="1"/>
          </p:cNvSpPr>
          <p:nvPr/>
        </p:nvSpPr>
        <p:spPr bwMode="auto">
          <a:xfrm>
            <a:off x="152400" y="1066800"/>
            <a:ext cx="84241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Gill Sans MT" pitchFamily="34"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Gill Sans MT" pitchFamily="34"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Gill Sans MT" pitchFamily="34" charset="0"/>
              </a:defRPr>
            </a:lvl5pPr>
            <a:lvl6pPr marL="25146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6pPr>
            <a:lvl7pPr marL="29718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7pPr>
            <a:lvl8pPr marL="34290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8pPr>
            <a:lvl9pPr marL="38862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9pPr>
          </a:lstStyle>
          <a:p>
            <a:pPr eaLnBrk="1" hangingPunct="1">
              <a:lnSpc>
                <a:spcPct val="100000"/>
              </a:lnSpc>
              <a:spcBef>
                <a:spcPct val="0"/>
              </a:spcBef>
              <a:buClrTx/>
              <a:buSzTx/>
              <a:buFontTx/>
              <a:buNone/>
            </a:pPr>
            <a:r>
              <a:rPr lang="zh-CN" altLang="en-US" sz="3200" b="1" dirty="0">
                <a:latin typeface="楷体" pitchFamily="49" charset="-122"/>
                <a:ea typeface="楷体" pitchFamily="49" charset="-122"/>
              </a:rPr>
              <a:t>一、文明传播的加速器</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活字印刷术的发明</a:t>
            </a:r>
          </a:p>
        </p:txBody>
      </p:sp>
      <p:sp>
        <p:nvSpPr>
          <p:cNvPr id="7" name="矩形 6"/>
          <p:cNvSpPr/>
          <p:nvPr/>
        </p:nvSpPr>
        <p:spPr>
          <a:xfrm>
            <a:off x="4038600" y="1905000"/>
            <a:ext cx="4648200" cy="2677656"/>
          </a:xfrm>
          <a:prstGeom prst="rect">
            <a:avLst/>
          </a:prstGeom>
        </p:spPr>
        <p:txBody>
          <a:bodyPr wrap="square">
            <a:spAutoFit/>
          </a:bodyPr>
          <a:lstStyle/>
          <a:p>
            <a:pPr fontAlgn="auto">
              <a:spcBef>
                <a:spcPts val="0"/>
              </a:spcBef>
              <a:spcAft>
                <a:spcPts val="0"/>
              </a:spcAft>
              <a:defRPr/>
            </a:pPr>
            <a:r>
              <a:rPr lang="zh-CN" altLang="en-US" sz="2400" dirty="0">
                <a:latin typeface="仿宋" pitchFamily="49" charset="-122"/>
                <a:ea typeface="仿宋" pitchFamily="49" charset="-122"/>
              </a:rPr>
              <a:t>材料：宋太祖开宝四年（</a:t>
            </a:r>
            <a:r>
              <a:rPr lang="en-US" altLang="zh-CN" sz="2400" dirty="0">
                <a:latin typeface="仿宋" pitchFamily="49" charset="-122"/>
                <a:ea typeface="仿宋" pitchFamily="49" charset="-122"/>
              </a:rPr>
              <a:t>971</a:t>
            </a:r>
            <a:r>
              <a:rPr lang="zh-CN" altLang="en-US" sz="2400" dirty="0">
                <a:latin typeface="仿宋" pitchFamily="49" charset="-122"/>
                <a:ea typeface="仿宋" pitchFamily="49" charset="-122"/>
              </a:rPr>
              <a:t>年）于成都板印</a:t>
            </a:r>
            <a:r>
              <a:rPr lang="en-US" altLang="zh-CN" sz="2400" dirty="0">
                <a:latin typeface="仿宋" pitchFamily="49" charset="-122"/>
                <a:ea typeface="仿宋" pitchFamily="49" charset="-122"/>
              </a:rPr>
              <a:t>《</a:t>
            </a:r>
            <a:r>
              <a:rPr lang="zh-CN" altLang="en-US" sz="2400" dirty="0">
                <a:latin typeface="仿宋" pitchFamily="49" charset="-122"/>
                <a:ea typeface="仿宋" pitchFamily="49" charset="-122"/>
              </a:rPr>
              <a:t>大藏经</a:t>
            </a:r>
            <a:r>
              <a:rPr lang="en-US" altLang="zh-CN" sz="2400" dirty="0">
                <a:latin typeface="仿宋" pitchFamily="49" charset="-122"/>
                <a:ea typeface="仿宋" pitchFamily="49" charset="-122"/>
              </a:rPr>
              <a:t>》</a:t>
            </a:r>
            <a:r>
              <a:rPr lang="zh-CN" altLang="en-US" sz="2400" dirty="0">
                <a:latin typeface="仿宋" pitchFamily="49" charset="-122"/>
                <a:ea typeface="仿宋" pitchFamily="49" charset="-122"/>
              </a:rPr>
              <a:t>，共印</a:t>
            </a:r>
            <a:r>
              <a:rPr lang="en-US" altLang="zh-CN" sz="2400" dirty="0">
                <a:latin typeface="仿宋" pitchFamily="49" charset="-122"/>
                <a:ea typeface="仿宋" pitchFamily="49" charset="-122"/>
              </a:rPr>
              <a:t>5048</a:t>
            </a:r>
            <a:r>
              <a:rPr lang="zh-CN" altLang="en-US" sz="2400" dirty="0">
                <a:latin typeface="仿宋" pitchFamily="49" charset="-122"/>
                <a:ea typeface="仿宋" pitchFamily="49" charset="-122"/>
              </a:rPr>
              <a:t>卷，当时一个刻工一天只能刻四五十个字，用了</a:t>
            </a:r>
            <a:r>
              <a:rPr lang="en-US" altLang="zh-CN" sz="2400" dirty="0">
                <a:latin typeface="仿宋" pitchFamily="49" charset="-122"/>
                <a:ea typeface="仿宋" pitchFamily="49" charset="-122"/>
              </a:rPr>
              <a:t>12</a:t>
            </a:r>
            <a:r>
              <a:rPr lang="zh-CN" altLang="en-US" sz="2400" dirty="0">
                <a:latin typeface="仿宋" pitchFamily="49" charset="-122"/>
                <a:ea typeface="仿宋" pitchFamily="49" charset="-122"/>
              </a:rPr>
              <a:t>年的时间才雕刻完工。印刷完成后，</a:t>
            </a:r>
            <a:r>
              <a:rPr lang="en-US" altLang="zh-CN" sz="2400" dirty="0">
                <a:latin typeface="仿宋" pitchFamily="49" charset="-122"/>
                <a:ea typeface="仿宋" pitchFamily="49" charset="-122"/>
              </a:rPr>
              <a:t>13</a:t>
            </a:r>
            <a:r>
              <a:rPr lang="zh-CN" altLang="en-US" sz="2400" dirty="0">
                <a:latin typeface="仿宋" pitchFamily="49" charset="-122"/>
                <a:ea typeface="仿宋" pitchFamily="49" charset="-122"/>
              </a:rPr>
              <a:t>万块雕版被堆放在当地府库内，从此无人问津。</a:t>
            </a:r>
          </a:p>
        </p:txBody>
      </p:sp>
      <p:sp>
        <p:nvSpPr>
          <p:cNvPr id="13" name="TextBox 12"/>
          <p:cNvSpPr txBox="1"/>
          <p:nvPr/>
        </p:nvSpPr>
        <p:spPr>
          <a:xfrm>
            <a:off x="4038600" y="5562600"/>
            <a:ext cx="4495800" cy="523220"/>
          </a:xfrm>
          <a:prstGeom prst="rect">
            <a:avLst/>
          </a:prstGeom>
          <a:noFill/>
        </p:spPr>
        <p:txBody>
          <a:bodyPr wrap="square" rtlCol="0">
            <a:spAutoFit/>
          </a:bodyPr>
          <a:lstStyle/>
          <a:p>
            <a:r>
              <a:rPr lang="en-US" altLang="zh-CN" dirty="0"/>
              <a:t> </a:t>
            </a:r>
            <a:r>
              <a:rPr lang="zh-CN" altLang="en-US" sz="2800" b="1" dirty="0">
                <a:solidFill>
                  <a:srgbClr val="FF0000"/>
                </a:solidFill>
              </a:rPr>
              <a:t>费时、费力、浪费材料</a:t>
            </a:r>
          </a:p>
        </p:txBody>
      </p:sp>
      <p:sp>
        <p:nvSpPr>
          <p:cNvPr id="14" name="矩形 13"/>
          <p:cNvSpPr/>
          <p:nvPr/>
        </p:nvSpPr>
        <p:spPr>
          <a:xfrm>
            <a:off x="4495800" y="3352800"/>
            <a:ext cx="1371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6248400" y="3429000"/>
            <a:ext cx="1981200" cy="76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4495800" y="4495800"/>
            <a:ext cx="1066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16"/>
          <p:cNvSpPr txBox="1"/>
          <p:nvPr/>
        </p:nvSpPr>
        <p:spPr>
          <a:xfrm>
            <a:off x="3810000" y="4797152"/>
            <a:ext cx="5334000" cy="738664"/>
          </a:xfrm>
          <a:prstGeom prst="rect">
            <a:avLst/>
          </a:prstGeom>
          <a:noFill/>
        </p:spPr>
        <p:txBody>
          <a:bodyPr wrap="square" rtlCol="0">
            <a:spAutoFit/>
          </a:bodyPr>
          <a:lstStyle/>
          <a:p>
            <a:r>
              <a:rPr lang="zh-CN" altLang="en-US" sz="2400" b="1" dirty="0">
                <a:solidFill>
                  <a:srgbClr val="0000FF"/>
                </a:solidFill>
                <a:latin typeface="黑体" pitchFamily="2" charset="-122"/>
                <a:ea typeface="黑体" pitchFamily="2" charset="-122"/>
              </a:rPr>
              <a:t>材料暴露了雕版印刷术的什么缺点？</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7" grpId="0"/>
      <p:bldP spid="13" grpId="0"/>
      <p:bldP spid="14" grpId="0" animBg="1"/>
      <p:bldP spid="15" grpId="0" animBg="1"/>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28600" y="1143000"/>
            <a:ext cx="84241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Gill Sans MT" pitchFamily="34"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Gill Sans MT" pitchFamily="34"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Gill Sans MT" pitchFamily="34"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Gill Sans MT" pitchFamily="34" charset="0"/>
              </a:defRPr>
            </a:lvl5pPr>
            <a:lvl6pPr marL="25146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6pPr>
            <a:lvl7pPr marL="29718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7pPr>
            <a:lvl8pPr marL="34290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8pPr>
            <a:lvl9pPr marL="3886200" indent="-2286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Gill Sans MT" pitchFamily="34" charset="0"/>
              </a:defRPr>
            </a:lvl9pPr>
          </a:lstStyle>
          <a:p>
            <a:pPr eaLnBrk="1" hangingPunct="1">
              <a:lnSpc>
                <a:spcPct val="100000"/>
              </a:lnSpc>
              <a:spcBef>
                <a:spcPct val="0"/>
              </a:spcBef>
              <a:buClrTx/>
              <a:buSzTx/>
              <a:buFontTx/>
              <a:buNone/>
            </a:pPr>
            <a:r>
              <a:rPr lang="zh-CN" altLang="en-US" sz="3200" b="1" dirty="0">
                <a:latin typeface="楷体" pitchFamily="49" charset="-122"/>
                <a:ea typeface="楷体" pitchFamily="49" charset="-122"/>
              </a:rPr>
              <a:t>一、文明传播的加速器</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活字印刷术的发明</a:t>
            </a:r>
          </a:p>
        </p:txBody>
      </p:sp>
      <p:pic>
        <p:nvPicPr>
          <p:cNvPr id="5" name="图片 4" descr="W02010092549780787339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81200"/>
            <a:ext cx="2704550" cy="37471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7"/>
          <p:cNvSpPr txBox="1"/>
          <p:nvPr/>
        </p:nvSpPr>
        <p:spPr>
          <a:xfrm>
            <a:off x="685800" y="5791200"/>
            <a:ext cx="3200400" cy="461963"/>
          </a:xfrm>
          <a:prstGeom prst="rect">
            <a:avLst/>
          </a:prstGeom>
          <a:noFill/>
          <a:ln w="9525">
            <a:noFill/>
            <a:miter/>
          </a:ln>
        </p:spPr>
        <p:txBody>
          <a:bodyPr wrap="square">
            <a:spAutoFit/>
          </a:bodyPr>
          <a:lstStyle/>
          <a:p>
            <a:pPr>
              <a:buClr>
                <a:srgbClr val="000000"/>
              </a:buClr>
              <a:defRPr/>
            </a:pPr>
            <a:r>
              <a:rPr lang="zh-CN" altLang="en-US" sz="2400" b="1" noProof="1">
                <a:effectLst>
                  <a:outerShdw blurRad="38100" dist="38100" dir="2700000">
                    <a:srgbClr val="C0C0C0"/>
                  </a:outerShdw>
                </a:effectLst>
                <a:latin typeface="黑体" panose="02010600030101010101" pitchFamily="49" charset="-122"/>
                <a:ea typeface="黑体" panose="02010600030101010101" pitchFamily="49" charset="-122"/>
                <a:cs typeface="+mn-ea"/>
              </a:rPr>
              <a:t>北宋毕昇 活字印刷术</a:t>
            </a:r>
            <a:endParaRPr lang="zh-CN" altLang="en-US" sz="2400" b="1" noProof="1">
              <a:effectLst>
                <a:outerShdw blurRad="38100" dist="38100" dir="2700000">
                  <a:srgbClr val="C0C0C0"/>
                </a:outerShdw>
              </a:effectLst>
              <a:latin typeface="黑体" panose="02010600030101010101" pitchFamily="49" charset="-122"/>
              <a:ea typeface="黑体" panose="02010600030101010101" pitchFamily="49" charset="-122"/>
            </a:endParaRPr>
          </a:p>
        </p:txBody>
      </p:sp>
      <p:pic>
        <p:nvPicPr>
          <p:cNvPr id="9" name="Picture 3" descr="sliao36"/>
          <p:cNvPicPr>
            <a:picLocks noChangeAspect="1" noChangeArrowheads="1"/>
          </p:cNvPicPr>
          <p:nvPr/>
        </p:nvPicPr>
        <p:blipFill>
          <a:blip r:embed="rId3" cstate="print"/>
          <a:srcRect/>
          <a:stretch>
            <a:fillRect/>
          </a:stretch>
        </p:blipFill>
        <p:spPr bwMode="auto">
          <a:xfrm>
            <a:off x="4038600" y="2514600"/>
            <a:ext cx="4667240" cy="2743200"/>
          </a:xfrm>
          <a:prstGeom prst="rect">
            <a:avLst/>
          </a:prstGeom>
          <a:noFill/>
          <a:ln w="9525">
            <a:noFill/>
            <a:miter lim="800000"/>
            <a:headEnd/>
            <a:tailEnd/>
          </a:ln>
        </p:spPr>
      </p:pic>
      <p:sp>
        <p:nvSpPr>
          <p:cNvPr id="10" name="文本框 7"/>
          <p:cNvSpPr txBox="1"/>
          <p:nvPr/>
        </p:nvSpPr>
        <p:spPr>
          <a:xfrm>
            <a:off x="5943600" y="5715000"/>
            <a:ext cx="1524000" cy="461963"/>
          </a:xfrm>
          <a:prstGeom prst="rect">
            <a:avLst/>
          </a:prstGeom>
          <a:noFill/>
          <a:ln w="9525">
            <a:noFill/>
            <a:miter/>
          </a:ln>
        </p:spPr>
        <p:txBody>
          <a:bodyPr wrap="square">
            <a:spAutoFit/>
          </a:bodyPr>
          <a:lstStyle/>
          <a:p>
            <a:pPr>
              <a:buClr>
                <a:srgbClr val="000000"/>
              </a:buClr>
              <a:defRPr/>
            </a:pPr>
            <a:r>
              <a:rPr lang="zh-CN" altLang="en-US" sz="2400" b="1" noProof="1">
                <a:effectLst>
                  <a:outerShdw blurRad="38100" dist="38100" dir="2700000">
                    <a:srgbClr val="C0C0C0"/>
                  </a:outerShdw>
                </a:effectLst>
                <a:latin typeface="黑体" panose="02010600030101010101" pitchFamily="49" charset="-122"/>
                <a:ea typeface="黑体" panose="02010600030101010101" pitchFamily="49" charset="-122"/>
                <a:cs typeface="+mn-ea"/>
              </a:rPr>
              <a:t>泥活字版</a:t>
            </a:r>
            <a:endParaRPr lang="zh-CN" altLang="en-US" sz="2400" b="1" noProof="1">
              <a:effectLst>
                <a:outerShdw blurRad="38100" dist="38100" dir="2700000">
                  <a:srgbClr val="C0C0C0"/>
                </a:outerShdw>
              </a:effectLst>
              <a:latin typeface="黑体" panose="02010600030101010101" pitchFamily="49" charset="-122"/>
              <a:ea typeface="黑体" panose="02010600030101010101" pitchFamily="49" charset="-122"/>
            </a:endParaRPr>
          </a:p>
        </p:txBody>
      </p:sp>
      <p:sp>
        <p:nvSpPr>
          <p:cNvPr id="11" name="TextBox 10"/>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4)">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914400"/>
            <a:ext cx="5334000" cy="4154984"/>
          </a:xfrm>
          <a:prstGeom prst="rect">
            <a:avLst/>
          </a:prstGeom>
          <a:noFill/>
        </p:spPr>
        <p:txBody>
          <a:bodyPr wrap="square" rtlCol="0">
            <a:spAutoFit/>
          </a:bodyPr>
          <a:lstStyle/>
          <a:p>
            <a:r>
              <a:rPr lang="zh-CN" altLang="en-US" sz="2400" b="1" dirty="0">
                <a:latin typeface="仿宋" pitchFamily="49" charset="-122"/>
                <a:ea typeface="仿宋" pitchFamily="49" charset="-122"/>
              </a:rPr>
              <a:t>    庆历中，有布衣毕昇，又为活板。其法用胶泥刻字，薄如钱唇，每字为一印，火烧令坚。先设一铁板，其上以松脂、蜡和纸灰之类冒之，欲印则以一铁范置铁板上，乃密布字印。满铁范为一板，持就火炀之，药稍熔，即以一平板按其面，则字平如砥。若止（只）印三二本，未为简易；若印数十百千本，则极为神速。</a:t>
            </a:r>
            <a:endParaRPr lang="en-US" altLang="zh-CN" sz="2400" b="1" dirty="0">
              <a:latin typeface="仿宋" pitchFamily="49" charset="-122"/>
              <a:ea typeface="仿宋" pitchFamily="49" charset="-122"/>
            </a:endParaRPr>
          </a:p>
          <a:p>
            <a:r>
              <a:rPr lang="en-US" altLang="zh-CN" sz="2400" b="1" dirty="0"/>
              <a:t>                               </a:t>
            </a:r>
          </a:p>
          <a:p>
            <a:r>
              <a:rPr lang="en-US" altLang="zh-CN" sz="2400" b="1" dirty="0"/>
              <a:t>                           ——</a:t>
            </a:r>
            <a:r>
              <a:rPr lang="zh-CN" altLang="en-US" sz="2400" b="1" dirty="0"/>
              <a:t>沈括</a:t>
            </a:r>
            <a:r>
              <a:rPr lang="en-US" altLang="zh-CN" sz="2400" b="1" dirty="0"/>
              <a:t>《</a:t>
            </a:r>
            <a:r>
              <a:rPr lang="zh-CN" altLang="en-US" sz="2400" b="1" dirty="0"/>
              <a:t>梦溪笔谈</a:t>
            </a:r>
            <a:r>
              <a:rPr lang="en-US" altLang="zh-CN" sz="2400" b="1" dirty="0"/>
              <a:t>》</a:t>
            </a:r>
            <a:endParaRPr lang="zh-CN" altLang="en-US" sz="2400" b="1" dirty="0"/>
          </a:p>
        </p:txBody>
      </p:sp>
      <p:pic>
        <p:nvPicPr>
          <p:cNvPr id="3" name="图片 2" descr="《梦溪笔谈》中关于毕升的记载"/>
          <p:cNvPicPr>
            <a:picLocks noChangeAspect="1"/>
          </p:cNvPicPr>
          <p:nvPr/>
        </p:nvPicPr>
        <p:blipFill>
          <a:blip r:embed="rId2" cstate="print"/>
          <a:stretch>
            <a:fillRect/>
          </a:stretch>
        </p:blipFill>
        <p:spPr>
          <a:xfrm>
            <a:off x="1" y="1371601"/>
            <a:ext cx="3484462" cy="3124200"/>
          </a:xfrm>
          <a:prstGeom prst="ellipse">
            <a:avLst/>
          </a:prstGeom>
          <a:ln>
            <a:noFill/>
          </a:ln>
          <a:effectLst>
            <a:softEdge rad="112500"/>
          </a:effectLst>
        </p:spPr>
      </p:pic>
      <p:sp>
        <p:nvSpPr>
          <p:cNvPr id="5" name="TextBox 4"/>
          <p:cNvSpPr txBox="1"/>
          <p:nvPr/>
        </p:nvSpPr>
        <p:spPr>
          <a:xfrm>
            <a:off x="533400" y="4953000"/>
            <a:ext cx="8153400" cy="954107"/>
          </a:xfrm>
          <a:prstGeom prst="rect">
            <a:avLst/>
          </a:prstGeom>
          <a:noFill/>
        </p:spPr>
        <p:txBody>
          <a:bodyPr wrap="square" rtlCol="0">
            <a:spAutoFit/>
          </a:bodyPr>
          <a:lstStyle/>
          <a:p>
            <a:r>
              <a:rPr lang="en-US" altLang="zh-CN" sz="2800" b="1" dirty="0">
                <a:solidFill>
                  <a:srgbClr val="0000FF"/>
                </a:solidFill>
                <a:latin typeface="仿宋" pitchFamily="49" charset="-122"/>
                <a:ea typeface="仿宋" pitchFamily="49" charset="-122"/>
              </a:rPr>
              <a:t>1</a:t>
            </a:r>
            <a:r>
              <a:rPr lang="zh-CN" altLang="en-US" sz="2800" b="1" dirty="0">
                <a:solidFill>
                  <a:srgbClr val="0000FF"/>
                </a:solidFill>
                <a:latin typeface="仿宋" pitchFamily="49" charset="-122"/>
                <a:ea typeface="仿宋" pitchFamily="49" charset="-122"/>
              </a:rPr>
              <a:t>、依据材料，概括出泥活字印刷术的制作方法。</a:t>
            </a:r>
            <a:endParaRPr lang="en-US" altLang="zh-CN" sz="2800" b="1" dirty="0">
              <a:solidFill>
                <a:srgbClr val="0000FF"/>
              </a:solidFill>
              <a:latin typeface="仿宋" pitchFamily="49" charset="-122"/>
              <a:ea typeface="仿宋" pitchFamily="49" charset="-122"/>
            </a:endParaRPr>
          </a:p>
          <a:p>
            <a:r>
              <a:rPr lang="en-US" altLang="zh-CN" sz="2800" b="1" dirty="0">
                <a:solidFill>
                  <a:srgbClr val="0000FF"/>
                </a:solidFill>
                <a:latin typeface="仿宋" pitchFamily="49" charset="-122"/>
                <a:ea typeface="仿宋" pitchFamily="49" charset="-122"/>
              </a:rPr>
              <a:t>2</a:t>
            </a:r>
            <a:r>
              <a:rPr lang="zh-CN" altLang="en-US" sz="2800" b="1" dirty="0">
                <a:solidFill>
                  <a:srgbClr val="0000FF"/>
                </a:solidFill>
                <a:latin typeface="仿宋" pitchFamily="49" charset="-122"/>
                <a:ea typeface="仿宋" pitchFamily="49" charset="-122"/>
              </a:rPr>
              <a:t>、毕昇发明的泥活字印刷术的优越性有哪些。</a:t>
            </a:r>
          </a:p>
        </p:txBody>
      </p:sp>
      <p:sp>
        <p:nvSpPr>
          <p:cNvPr id="11" name="TextBox 10"/>
          <p:cNvSpPr txBox="1"/>
          <p:nvPr/>
        </p:nvSpPr>
        <p:spPr>
          <a:xfrm>
            <a:off x="457200" y="838200"/>
            <a:ext cx="3886200" cy="523220"/>
          </a:xfrm>
          <a:prstGeom prst="rect">
            <a:avLst/>
          </a:prstGeom>
          <a:noFill/>
        </p:spPr>
        <p:txBody>
          <a:bodyPr wrap="square" rtlCol="0">
            <a:spAutoFit/>
          </a:bodyPr>
          <a:lstStyle/>
          <a:p>
            <a:r>
              <a:rPr lang="zh-CN" altLang="en-US" sz="2800" b="1" dirty="0">
                <a:latin typeface="黑体" pitchFamily="49" charset="-122"/>
                <a:ea typeface="黑体" pitchFamily="49" charset="-122"/>
              </a:rPr>
              <a:t>史料研读</a:t>
            </a:r>
          </a:p>
        </p:txBody>
      </p:sp>
      <p:sp>
        <p:nvSpPr>
          <p:cNvPr id="12" name="TextBox 11"/>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sp>
        <p:nvSpPr>
          <p:cNvPr id="13" name="矩形 12"/>
          <p:cNvSpPr/>
          <p:nvPr/>
        </p:nvSpPr>
        <p:spPr>
          <a:xfrm>
            <a:off x="6172200" y="2057400"/>
            <a:ext cx="1371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4267200" y="1676400"/>
            <a:ext cx="1371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7543800" y="1676400"/>
            <a:ext cx="914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3657600" y="1981200"/>
            <a:ext cx="533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4267200" y="2743200"/>
            <a:ext cx="1676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3962400" y="3505200"/>
            <a:ext cx="2133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p:bldP spid="12" grpId="0"/>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3-宋元时期的科技与中外交通-袁玎_20200410182359_20200410182606">
            <a:hlinkClick r:id="" action="ppaction://media"/>
            <a:extLst>
              <a:ext uri="{FF2B5EF4-FFF2-40B4-BE49-F238E27FC236}">
                <a16:creationId xmlns:a16="http://schemas.microsoft.com/office/drawing/2014/main" id="{8B4EBEF4-8B3A-49A8-B4D5-1670C3CE42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576" y="512676"/>
            <a:ext cx="10498766" cy="58326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5943600"/>
            <a:ext cx="7239000" cy="461665"/>
          </a:xfrm>
          <a:prstGeom prst="rect">
            <a:avLst/>
          </a:prstGeom>
          <a:noFill/>
        </p:spPr>
        <p:txBody>
          <a:bodyPr wrap="square" rtlCol="0">
            <a:spAutoFit/>
          </a:bodyPr>
          <a:lstStyle/>
          <a:p>
            <a:r>
              <a:rPr lang="zh-CN" altLang="en-US" sz="2400" b="1" dirty="0">
                <a:solidFill>
                  <a:srgbClr val="FF0000"/>
                </a:solidFill>
              </a:rPr>
              <a:t>优越性：方便灵活，省时省力，发现错误可以改动。</a:t>
            </a:r>
          </a:p>
        </p:txBody>
      </p:sp>
      <p:sp>
        <p:nvSpPr>
          <p:cNvPr id="7" name="矩形 6"/>
          <p:cNvSpPr/>
          <p:nvPr/>
        </p:nvSpPr>
        <p:spPr>
          <a:xfrm>
            <a:off x="3707904" y="3861048"/>
            <a:ext cx="4724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3635896" y="4221088"/>
            <a:ext cx="3429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11"/>
          <p:cNvSpPr txBox="1"/>
          <p:nvPr/>
        </p:nvSpPr>
        <p:spPr>
          <a:xfrm>
            <a:off x="0" y="228600"/>
            <a:ext cx="7391400" cy="461665"/>
          </a:xfrm>
          <a:prstGeom prst="rect">
            <a:avLst/>
          </a:prstGeom>
          <a:noFill/>
        </p:spPr>
        <p:txBody>
          <a:bodyPr wrap="square" rtlCol="0">
            <a:spAutoFit/>
          </a:bodyPr>
          <a:lstStyle/>
          <a:p>
            <a:pPr lvl="0"/>
            <a:r>
              <a:rPr lang="zh-CN" altLang="en-US" sz="2400" b="1" dirty="0">
                <a:latin typeface="方正粗黑宋简体" pitchFamily="2" charset="-122"/>
                <a:ea typeface="方正粗黑宋简体" pitchFamily="2" charset="-122"/>
              </a:rPr>
              <a:t>第一篇章      </a:t>
            </a:r>
            <a:r>
              <a:rPr lang="zh-CN" altLang="zh-CN" sz="2400" b="1" dirty="0">
                <a:latin typeface="方正粗黑宋简体" pitchFamily="2" charset="-122"/>
                <a:ea typeface="方正粗黑宋简体" pitchFamily="2" charset="-122"/>
              </a:rPr>
              <a:t>宋元科技展创新</a:t>
            </a:r>
          </a:p>
        </p:txBody>
      </p:sp>
      <p:grpSp>
        <p:nvGrpSpPr>
          <p:cNvPr id="20" name="组合 19"/>
          <p:cNvGrpSpPr/>
          <p:nvPr/>
        </p:nvGrpSpPr>
        <p:grpSpPr>
          <a:xfrm>
            <a:off x="1" y="838200"/>
            <a:ext cx="8839199" cy="5068907"/>
            <a:chOff x="1" y="838200"/>
            <a:chExt cx="8839199" cy="5068907"/>
          </a:xfrm>
        </p:grpSpPr>
        <p:sp>
          <p:nvSpPr>
            <p:cNvPr id="2" name="TextBox 1"/>
            <p:cNvSpPr txBox="1"/>
            <p:nvPr/>
          </p:nvSpPr>
          <p:spPr>
            <a:xfrm>
              <a:off x="3505200" y="914400"/>
              <a:ext cx="5334000" cy="4154984"/>
            </a:xfrm>
            <a:prstGeom prst="rect">
              <a:avLst/>
            </a:prstGeom>
            <a:noFill/>
          </p:spPr>
          <p:txBody>
            <a:bodyPr wrap="square" rtlCol="0">
              <a:spAutoFit/>
            </a:bodyPr>
            <a:lstStyle/>
            <a:p>
              <a:r>
                <a:rPr lang="zh-CN" altLang="en-US" sz="2400" b="1" dirty="0">
                  <a:latin typeface="仿宋" pitchFamily="49" charset="-122"/>
                  <a:ea typeface="仿宋" pitchFamily="49" charset="-122"/>
                </a:rPr>
                <a:t>    庆历中，有布衣毕昇，又为活板。其法用胶泥刻字，薄如钱唇，每字为一印，火烧令坚。先设一铁板，其上以松脂、蜡和纸灰之类冒之，欲印则以一铁范置铁板上，乃密布字印。满铁范为一板，持就火炀之，药稍熔，即以一平板按其面，则字平如砥。若止（只）印三二本，未为简易；若印数十百千本，则极为神速。</a:t>
              </a:r>
              <a:endParaRPr lang="en-US" altLang="zh-CN" sz="2400" b="1" dirty="0">
                <a:latin typeface="仿宋" pitchFamily="49" charset="-122"/>
                <a:ea typeface="仿宋" pitchFamily="49" charset="-122"/>
              </a:endParaRPr>
            </a:p>
            <a:p>
              <a:r>
                <a:rPr lang="en-US" altLang="zh-CN" sz="2400" b="1" dirty="0"/>
                <a:t>                               </a:t>
              </a:r>
            </a:p>
            <a:p>
              <a:r>
                <a:rPr lang="en-US" altLang="zh-CN" sz="2400" b="1" dirty="0"/>
                <a:t>                         ——</a:t>
              </a:r>
              <a:r>
                <a:rPr lang="zh-CN" altLang="en-US" sz="2400" b="1" dirty="0"/>
                <a:t>沈括</a:t>
              </a:r>
              <a:r>
                <a:rPr lang="en-US" altLang="zh-CN" sz="2400" b="1" dirty="0"/>
                <a:t>《</a:t>
              </a:r>
              <a:r>
                <a:rPr lang="zh-CN" altLang="en-US" sz="2400" b="1" dirty="0"/>
                <a:t>梦溪笔谈</a:t>
              </a:r>
              <a:r>
                <a:rPr lang="en-US" altLang="zh-CN" sz="2400" b="1" dirty="0"/>
                <a:t>》</a:t>
              </a:r>
              <a:endParaRPr lang="zh-CN" altLang="en-US" sz="2400" b="1" dirty="0"/>
            </a:p>
          </p:txBody>
        </p:sp>
        <p:pic>
          <p:nvPicPr>
            <p:cNvPr id="3" name="图片 2" descr="《梦溪笔谈》中关于毕升的记载"/>
            <p:cNvPicPr>
              <a:picLocks noChangeAspect="1"/>
            </p:cNvPicPr>
            <p:nvPr/>
          </p:nvPicPr>
          <p:blipFill>
            <a:blip r:embed="rId2" cstate="print"/>
            <a:stretch>
              <a:fillRect/>
            </a:stretch>
          </p:blipFill>
          <p:spPr>
            <a:xfrm>
              <a:off x="1" y="1371601"/>
              <a:ext cx="3484462" cy="3124200"/>
            </a:xfrm>
            <a:prstGeom prst="ellipse">
              <a:avLst/>
            </a:prstGeom>
            <a:ln>
              <a:noFill/>
            </a:ln>
            <a:effectLst>
              <a:softEdge rad="112500"/>
            </a:effectLst>
          </p:spPr>
        </p:pic>
        <p:sp>
          <p:nvSpPr>
            <p:cNvPr id="5" name="TextBox 4"/>
            <p:cNvSpPr txBox="1"/>
            <p:nvPr/>
          </p:nvSpPr>
          <p:spPr>
            <a:xfrm>
              <a:off x="533400" y="4953000"/>
              <a:ext cx="8153400" cy="954107"/>
            </a:xfrm>
            <a:prstGeom prst="rect">
              <a:avLst/>
            </a:prstGeom>
            <a:noFill/>
          </p:spPr>
          <p:txBody>
            <a:bodyPr wrap="square" rtlCol="0">
              <a:spAutoFit/>
            </a:bodyPr>
            <a:lstStyle/>
            <a:p>
              <a:r>
                <a:rPr lang="en-US" altLang="zh-CN" sz="2800" b="1" dirty="0">
                  <a:solidFill>
                    <a:srgbClr val="0000FF"/>
                  </a:solidFill>
                  <a:latin typeface="仿宋" pitchFamily="49" charset="-122"/>
                  <a:ea typeface="仿宋" pitchFamily="49" charset="-122"/>
                </a:rPr>
                <a:t>1</a:t>
              </a:r>
              <a:r>
                <a:rPr lang="zh-CN" altLang="en-US" sz="2800" b="1" dirty="0">
                  <a:solidFill>
                    <a:srgbClr val="0000FF"/>
                  </a:solidFill>
                  <a:latin typeface="仿宋" pitchFamily="49" charset="-122"/>
                  <a:ea typeface="仿宋" pitchFamily="49" charset="-122"/>
                </a:rPr>
                <a:t>、依据材料，概括出泥活字印刷术的制作方法。</a:t>
              </a:r>
              <a:endParaRPr lang="en-US" altLang="zh-CN" sz="2800" b="1" dirty="0">
                <a:solidFill>
                  <a:srgbClr val="0000FF"/>
                </a:solidFill>
                <a:latin typeface="仿宋" pitchFamily="49" charset="-122"/>
                <a:ea typeface="仿宋" pitchFamily="49" charset="-122"/>
              </a:endParaRPr>
            </a:p>
            <a:p>
              <a:r>
                <a:rPr lang="en-US" altLang="zh-CN" sz="2800" b="1" dirty="0">
                  <a:solidFill>
                    <a:srgbClr val="0000FF"/>
                  </a:solidFill>
                  <a:latin typeface="仿宋" pitchFamily="49" charset="-122"/>
                  <a:ea typeface="仿宋" pitchFamily="49" charset="-122"/>
                </a:rPr>
                <a:t>2</a:t>
              </a:r>
              <a:r>
                <a:rPr lang="zh-CN" altLang="en-US" sz="2800" b="1" dirty="0">
                  <a:solidFill>
                    <a:srgbClr val="0000FF"/>
                  </a:solidFill>
                  <a:latin typeface="仿宋" pitchFamily="49" charset="-122"/>
                  <a:ea typeface="仿宋" pitchFamily="49" charset="-122"/>
                </a:rPr>
                <a:t>、毕昇发明的泥活字印刷术的优越性有哪些。</a:t>
              </a:r>
            </a:p>
          </p:txBody>
        </p:sp>
        <p:sp>
          <p:nvSpPr>
            <p:cNvPr id="11" name="TextBox 10"/>
            <p:cNvSpPr txBox="1"/>
            <p:nvPr/>
          </p:nvSpPr>
          <p:spPr>
            <a:xfrm>
              <a:off x="457200" y="838200"/>
              <a:ext cx="3886200" cy="523220"/>
            </a:xfrm>
            <a:prstGeom prst="rect">
              <a:avLst/>
            </a:prstGeom>
            <a:noFill/>
          </p:spPr>
          <p:txBody>
            <a:bodyPr wrap="square" rtlCol="0">
              <a:spAutoFit/>
            </a:bodyPr>
            <a:lstStyle/>
            <a:p>
              <a:r>
                <a:rPr lang="zh-CN" altLang="en-US" sz="2800" b="1" dirty="0">
                  <a:latin typeface="黑体" pitchFamily="49" charset="-122"/>
                  <a:ea typeface="黑体" pitchFamily="49" charset="-122"/>
                </a:rPr>
                <a:t>史料研读</a:t>
              </a:r>
            </a:p>
          </p:txBody>
        </p:sp>
        <p:sp>
          <p:nvSpPr>
            <p:cNvPr id="13" name="矩形 12"/>
            <p:cNvSpPr/>
            <p:nvPr/>
          </p:nvSpPr>
          <p:spPr>
            <a:xfrm>
              <a:off x="6172200" y="2057400"/>
              <a:ext cx="1371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4267200" y="1676400"/>
              <a:ext cx="1371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7543800" y="1676400"/>
              <a:ext cx="914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3657600" y="1981200"/>
              <a:ext cx="533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4267200" y="2743200"/>
              <a:ext cx="16764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3962400" y="3505200"/>
              <a:ext cx="21336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25"/>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1895</Words>
  <Application>Microsoft Office PowerPoint</Application>
  <PresentationFormat>全屏显示(4:3)</PresentationFormat>
  <Paragraphs>181</Paragraphs>
  <Slides>33</Slides>
  <Notes>3</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方正粗黑宋简体</vt:lpstr>
      <vt:lpstr>仿宋</vt:lpstr>
      <vt:lpstr>黑体</vt:lpstr>
      <vt:lpstr>华文新魏</vt:lpstr>
      <vt:lpstr>楷体</vt:lpstr>
      <vt:lpstr>隶书</vt:lpstr>
      <vt:lpstr>宋体</vt:lpstr>
      <vt:lpstr>Arial</vt:lpstr>
      <vt:lpstr>Calibri</vt:lpstr>
      <vt:lpstr>Franklin Gothic Book</vt:lpstr>
      <vt:lpstr>Franklin Gothic Medium</vt:lpstr>
      <vt:lpstr>Times New Roman</vt:lpstr>
      <vt:lpstr>Wingdings 2</vt:lpstr>
      <vt:lpstr>暗香扑面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dbc</dc:creator>
  <cp:lastModifiedBy>会玲 郭</cp:lastModifiedBy>
  <cp:revision>179</cp:revision>
  <dcterms:created xsi:type="dcterms:W3CDTF">2017-04-17T13:22:00Z</dcterms:created>
  <dcterms:modified xsi:type="dcterms:W3CDTF">2020-04-10T10:27:21Z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